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8" r:id="rId2"/>
    <p:sldId id="310" r:id="rId3"/>
    <p:sldId id="360" r:id="rId4"/>
    <p:sldId id="340" r:id="rId5"/>
    <p:sldId id="341" r:id="rId6"/>
    <p:sldId id="312" r:id="rId7"/>
    <p:sldId id="363" r:id="rId8"/>
    <p:sldId id="361" r:id="rId9"/>
    <p:sldId id="280" r:id="rId10"/>
    <p:sldId id="326" r:id="rId11"/>
    <p:sldId id="273" r:id="rId12"/>
    <p:sldId id="328" r:id="rId13"/>
    <p:sldId id="272" r:id="rId14"/>
    <p:sldId id="277" r:id="rId15"/>
    <p:sldId id="274" r:id="rId16"/>
    <p:sldId id="289" r:id="rId17"/>
    <p:sldId id="283" r:id="rId18"/>
    <p:sldId id="287" r:id="rId19"/>
    <p:sldId id="339" r:id="rId20"/>
    <p:sldId id="335" r:id="rId21"/>
    <p:sldId id="336" r:id="rId22"/>
    <p:sldId id="298" r:id="rId23"/>
    <p:sldId id="371" r:id="rId24"/>
    <p:sldId id="372" r:id="rId25"/>
    <p:sldId id="344" r:id="rId26"/>
    <p:sldId id="342" r:id="rId27"/>
    <p:sldId id="364" r:id="rId28"/>
    <p:sldId id="346" r:id="rId29"/>
    <p:sldId id="365" r:id="rId30"/>
    <p:sldId id="366" r:id="rId31"/>
    <p:sldId id="368" r:id="rId32"/>
    <p:sldId id="345" r:id="rId33"/>
    <p:sldId id="338" r:id="rId34"/>
    <p:sldId id="353" r:id="rId35"/>
    <p:sldId id="316" r:id="rId36"/>
    <p:sldId id="319" r:id="rId37"/>
    <p:sldId id="302" r:id="rId38"/>
    <p:sldId id="369" r:id="rId39"/>
    <p:sldId id="331" r:id="rId40"/>
    <p:sldId id="370" r:id="rId41"/>
    <p:sldId id="296" r:id="rId42"/>
    <p:sldId id="337" r:id="rId43"/>
    <p:sldId id="347" r:id="rId44"/>
    <p:sldId id="348" r:id="rId45"/>
    <p:sldId id="349" r:id="rId46"/>
    <p:sldId id="350" r:id="rId47"/>
    <p:sldId id="351" r:id="rId48"/>
    <p:sldId id="352" r:id="rId49"/>
    <p:sldId id="354" r:id="rId50"/>
    <p:sldId id="355" r:id="rId51"/>
    <p:sldId id="35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6"/>
    <a:srgbClr val="0000FF"/>
    <a:srgbClr val="000066"/>
    <a:srgbClr val="060A60"/>
    <a:srgbClr val="777777"/>
    <a:srgbClr val="CC0000"/>
    <a:srgbClr val="FF9900"/>
    <a:srgbClr val="66FF33"/>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0571" autoAdjust="0"/>
  </p:normalViewPr>
  <p:slideViewPr>
    <p:cSldViewPr snapToGrid="0">
      <p:cViewPr varScale="1">
        <p:scale>
          <a:sx n="91" d="100"/>
          <a:sy n="91" d="100"/>
        </p:scale>
        <p:origin x="17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60"/>
    </p:cViewPr>
  </p:sorterViewPr>
  <p:notesViewPr>
    <p:cSldViewPr snapToGrid="0">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AED0-19B8-4C85-B9F5-DD6D9DA044AB}" type="doc">
      <dgm:prSet loTypeId="urn:microsoft.com/office/officeart/2005/8/layout/radial4" loCatId="relationship" qsTypeId="urn:microsoft.com/office/officeart/2005/8/quickstyle/simple1#1" qsCatId="simple" csTypeId="urn:microsoft.com/office/officeart/2005/8/colors/accent1_2#1" csCatId="accent1" phldr="1"/>
      <dgm:spPr/>
      <dgm:t>
        <a:bodyPr/>
        <a:lstStyle/>
        <a:p>
          <a:endParaRPr lang="en-US"/>
        </a:p>
      </dgm:t>
    </dgm:pt>
    <dgm:pt modelId="{7E2E03AB-71A1-49F0-9DB4-40F1D8FF0C9E}">
      <dgm:prSet phldrT="[Text]"/>
      <dgm:spPr/>
      <dgm:t>
        <a:bodyPr/>
        <a:lstStyle/>
        <a:p>
          <a:r>
            <a:rPr lang="en-US" b="1" dirty="0" smtClean="0">
              <a:solidFill>
                <a:schemeClr val="tx1"/>
              </a:solidFill>
            </a:rPr>
            <a:t>Rising Inequality</a:t>
          </a:r>
          <a:endParaRPr lang="en-US" b="1" dirty="0">
            <a:solidFill>
              <a:schemeClr val="tx1"/>
            </a:solidFill>
          </a:endParaRPr>
        </a:p>
      </dgm:t>
    </dgm:pt>
    <dgm:pt modelId="{2E726567-0EF1-4778-869E-62CEE382957D}" type="parTrans" cxnId="{A664B8DF-1E2F-49AA-B119-9979D09582C4}">
      <dgm:prSet/>
      <dgm:spPr/>
      <dgm:t>
        <a:bodyPr/>
        <a:lstStyle/>
        <a:p>
          <a:endParaRPr lang="en-US"/>
        </a:p>
      </dgm:t>
    </dgm:pt>
    <dgm:pt modelId="{0BEC2696-37A1-4E9F-BFBB-C9DC00C79E37}" type="sibTrans" cxnId="{A664B8DF-1E2F-49AA-B119-9979D09582C4}">
      <dgm:prSet/>
      <dgm:spPr/>
      <dgm:t>
        <a:bodyPr/>
        <a:lstStyle/>
        <a:p>
          <a:endParaRPr lang="en-US"/>
        </a:p>
      </dgm:t>
    </dgm:pt>
    <dgm:pt modelId="{8C8BF193-160D-4C8C-9B42-B0F0420FC7A0}">
      <dgm:prSet phldrT="[Text]" custT="1"/>
      <dgm:spPr/>
      <dgm:t>
        <a:bodyPr/>
        <a:lstStyle/>
        <a:p>
          <a:r>
            <a:rPr lang="en-US" sz="2400" b="1" dirty="0" smtClean="0"/>
            <a:t>Lower Taxes on Rich</a:t>
          </a:r>
          <a:endParaRPr lang="en-US" sz="2400" b="1" dirty="0"/>
        </a:p>
      </dgm:t>
    </dgm:pt>
    <dgm:pt modelId="{FC3F03C3-B53D-4F73-958D-2F3CB17AEC85}" type="parTrans" cxnId="{E56E0E52-3B0C-45A4-8574-BEBAF67F4811}">
      <dgm:prSet/>
      <dgm:spPr/>
      <dgm:t>
        <a:bodyPr/>
        <a:lstStyle/>
        <a:p>
          <a:endParaRPr lang="en-US"/>
        </a:p>
      </dgm:t>
    </dgm:pt>
    <dgm:pt modelId="{870C98C2-066A-4A52-B2F9-CF32CDADA013}" type="sibTrans" cxnId="{E56E0E52-3B0C-45A4-8574-BEBAF67F4811}">
      <dgm:prSet/>
      <dgm:spPr/>
      <dgm:t>
        <a:bodyPr/>
        <a:lstStyle/>
        <a:p>
          <a:endParaRPr lang="en-US"/>
        </a:p>
      </dgm:t>
    </dgm:pt>
    <dgm:pt modelId="{FCEEE61B-02AC-4247-881C-FCDF4C4D60EE}">
      <dgm:prSet phldrT="[Text]" custT="1"/>
      <dgm:spPr/>
      <dgm:t>
        <a:bodyPr/>
        <a:lstStyle/>
        <a:p>
          <a:r>
            <a:rPr lang="en-US" sz="2400" b="1" dirty="0" smtClean="0"/>
            <a:t>Weaker Unions</a:t>
          </a:r>
          <a:endParaRPr lang="en-US" sz="2400" b="1" dirty="0"/>
        </a:p>
      </dgm:t>
    </dgm:pt>
    <dgm:pt modelId="{2603F271-6034-4B78-A98C-109966C57DDA}" type="parTrans" cxnId="{AACAAF60-69D4-447C-AA99-A7836B6E4A06}">
      <dgm:prSet/>
      <dgm:spPr/>
      <dgm:t>
        <a:bodyPr/>
        <a:lstStyle/>
        <a:p>
          <a:endParaRPr lang="en-US"/>
        </a:p>
      </dgm:t>
    </dgm:pt>
    <dgm:pt modelId="{14C71134-FCA3-4922-9925-687DE3095F2C}" type="sibTrans" cxnId="{AACAAF60-69D4-447C-AA99-A7836B6E4A06}">
      <dgm:prSet/>
      <dgm:spPr/>
      <dgm:t>
        <a:bodyPr/>
        <a:lstStyle/>
        <a:p>
          <a:endParaRPr lang="en-US"/>
        </a:p>
      </dgm:t>
    </dgm:pt>
    <dgm:pt modelId="{F96B8822-C33F-4B03-98FC-2736472C5B80}">
      <dgm:prSet phldrT="[Text]" custT="1"/>
      <dgm:spPr/>
      <dgm:t>
        <a:bodyPr/>
        <a:lstStyle/>
        <a:p>
          <a:r>
            <a:rPr lang="en-US" sz="2400" b="1" dirty="0" smtClean="0"/>
            <a:t>De-regulation</a:t>
          </a:r>
          <a:endParaRPr lang="en-US" sz="2400" b="1" dirty="0"/>
        </a:p>
      </dgm:t>
    </dgm:pt>
    <dgm:pt modelId="{C22A8FB2-12D7-4204-9630-F5E939D63310}" type="parTrans" cxnId="{46F440E0-5449-4CB6-87E3-4EA996345C14}">
      <dgm:prSet/>
      <dgm:spPr/>
      <dgm:t>
        <a:bodyPr/>
        <a:lstStyle/>
        <a:p>
          <a:endParaRPr lang="en-US"/>
        </a:p>
      </dgm:t>
    </dgm:pt>
    <dgm:pt modelId="{D1A8C557-2D8E-4C6A-9202-F8E66E83071F}" type="sibTrans" cxnId="{46F440E0-5449-4CB6-87E3-4EA996345C14}">
      <dgm:prSet/>
      <dgm:spPr/>
      <dgm:t>
        <a:bodyPr/>
        <a:lstStyle/>
        <a:p>
          <a:endParaRPr lang="en-US"/>
        </a:p>
      </dgm:t>
    </dgm:pt>
    <dgm:pt modelId="{F1671DD2-209A-4573-9E53-D64E6FCFCF10}">
      <dgm:prSet phldrT="[Text]" custT="1"/>
      <dgm:spPr/>
      <dgm:t>
        <a:bodyPr/>
        <a:lstStyle/>
        <a:p>
          <a:r>
            <a:rPr lang="en-US" sz="2400" b="1" dirty="0" smtClean="0"/>
            <a:t>Trade</a:t>
          </a:r>
          <a:endParaRPr lang="en-US" sz="2400" b="1" dirty="0"/>
        </a:p>
      </dgm:t>
    </dgm:pt>
    <dgm:pt modelId="{21F75113-5E66-4BD4-A5DC-5A433B961FA7}" type="parTrans" cxnId="{F533C177-369D-47B0-B45D-17135CBEE06A}">
      <dgm:prSet/>
      <dgm:spPr/>
      <dgm:t>
        <a:bodyPr/>
        <a:lstStyle/>
        <a:p>
          <a:endParaRPr lang="en-US"/>
        </a:p>
      </dgm:t>
    </dgm:pt>
    <dgm:pt modelId="{162C848C-151D-4E12-BC11-25EC2D2FC292}" type="sibTrans" cxnId="{F533C177-369D-47B0-B45D-17135CBEE06A}">
      <dgm:prSet/>
      <dgm:spPr/>
      <dgm:t>
        <a:bodyPr/>
        <a:lstStyle/>
        <a:p>
          <a:endParaRPr lang="en-US"/>
        </a:p>
      </dgm:t>
    </dgm:pt>
    <dgm:pt modelId="{962D93F5-7687-4412-B0D0-B8EAA726E225}">
      <dgm:prSet phldrT="[Text]" custT="1"/>
      <dgm:spPr/>
      <dgm:t>
        <a:bodyPr/>
        <a:lstStyle/>
        <a:p>
          <a:r>
            <a:rPr lang="en-US" sz="2400" b="1" dirty="0" smtClean="0"/>
            <a:t>Education decline</a:t>
          </a:r>
          <a:endParaRPr lang="en-US" sz="2400" b="1" dirty="0"/>
        </a:p>
      </dgm:t>
    </dgm:pt>
    <dgm:pt modelId="{771FB28B-7398-49FE-A0F4-F5B66D676536}" type="parTrans" cxnId="{6A2BC785-C633-41DF-9BDC-220790A36A0D}">
      <dgm:prSet/>
      <dgm:spPr/>
      <dgm:t>
        <a:bodyPr/>
        <a:lstStyle/>
        <a:p>
          <a:endParaRPr lang="en-US"/>
        </a:p>
      </dgm:t>
    </dgm:pt>
    <dgm:pt modelId="{32E54C4C-91F2-49F4-992E-A6FB4530D19D}" type="sibTrans" cxnId="{6A2BC785-C633-41DF-9BDC-220790A36A0D}">
      <dgm:prSet/>
      <dgm:spPr/>
      <dgm:t>
        <a:bodyPr/>
        <a:lstStyle/>
        <a:p>
          <a:endParaRPr lang="en-US"/>
        </a:p>
      </dgm:t>
    </dgm:pt>
    <dgm:pt modelId="{19B91B90-B11B-46EB-B28E-E1693E7A8669}">
      <dgm:prSet phldrT="[Text]" custT="1"/>
      <dgm:spPr/>
      <dgm:t>
        <a:bodyPr/>
        <a:lstStyle/>
        <a:p>
          <a:r>
            <a:rPr lang="en-US" sz="2400" b="1" dirty="0" smtClean="0"/>
            <a:t>Skyrocketing CEO Pay</a:t>
          </a:r>
          <a:endParaRPr lang="en-US" sz="2400" b="1" dirty="0"/>
        </a:p>
      </dgm:t>
    </dgm:pt>
    <dgm:pt modelId="{25298082-3282-48A2-8BF2-292639D567F9}" type="parTrans" cxnId="{5C4BD762-7EF4-4CA3-8A56-FD6EF5084950}">
      <dgm:prSet/>
      <dgm:spPr/>
      <dgm:t>
        <a:bodyPr/>
        <a:lstStyle/>
        <a:p>
          <a:endParaRPr lang="en-US"/>
        </a:p>
      </dgm:t>
    </dgm:pt>
    <dgm:pt modelId="{AE2037A0-ACD5-4A1F-9A9E-F22C5FA7DE4B}" type="sibTrans" cxnId="{5C4BD762-7EF4-4CA3-8A56-FD6EF5084950}">
      <dgm:prSet/>
      <dgm:spPr/>
      <dgm:t>
        <a:bodyPr/>
        <a:lstStyle/>
        <a:p>
          <a:endParaRPr lang="en-US"/>
        </a:p>
      </dgm:t>
    </dgm:pt>
    <dgm:pt modelId="{BC9E8465-8699-47AE-A17C-4B0C91827883}" type="pres">
      <dgm:prSet presAssocID="{F0F9AED0-19B8-4C85-B9F5-DD6D9DA044AB}" presName="cycle" presStyleCnt="0">
        <dgm:presLayoutVars>
          <dgm:chMax val="1"/>
          <dgm:dir/>
          <dgm:animLvl val="ctr"/>
          <dgm:resizeHandles val="exact"/>
        </dgm:presLayoutVars>
      </dgm:prSet>
      <dgm:spPr/>
      <dgm:t>
        <a:bodyPr/>
        <a:lstStyle/>
        <a:p>
          <a:endParaRPr lang="en-US"/>
        </a:p>
      </dgm:t>
    </dgm:pt>
    <dgm:pt modelId="{16DC8A3D-763E-4374-A318-617379CC66EF}" type="pres">
      <dgm:prSet presAssocID="{7E2E03AB-71A1-49F0-9DB4-40F1D8FF0C9E}" presName="centerShape" presStyleLbl="node0" presStyleIdx="0" presStyleCnt="1"/>
      <dgm:spPr/>
      <dgm:t>
        <a:bodyPr/>
        <a:lstStyle/>
        <a:p>
          <a:endParaRPr lang="en-US"/>
        </a:p>
      </dgm:t>
    </dgm:pt>
    <dgm:pt modelId="{D47EA56B-2C0D-44C3-B428-6C76631E9228}" type="pres">
      <dgm:prSet presAssocID="{FC3F03C3-B53D-4F73-958D-2F3CB17AEC85}" presName="parTrans" presStyleLbl="bgSibTrans2D1" presStyleIdx="0" presStyleCnt="6"/>
      <dgm:spPr/>
      <dgm:t>
        <a:bodyPr/>
        <a:lstStyle/>
        <a:p>
          <a:endParaRPr lang="en-US"/>
        </a:p>
      </dgm:t>
    </dgm:pt>
    <dgm:pt modelId="{4D2E1D07-0EF7-4EFE-9551-4462DB8F5E06}" type="pres">
      <dgm:prSet presAssocID="{8C8BF193-160D-4C8C-9B42-B0F0420FC7A0}" presName="node" presStyleLbl="node1" presStyleIdx="0" presStyleCnt="6">
        <dgm:presLayoutVars>
          <dgm:bulletEnabled val="1"/>
        </dgm:presLayoutVars>
      </dgm:prSet>
      <dgm:spPr/>
      <dgm:t>
        <a:bodyPr/>
        <a:lstStyle/>
        <a:p>
          <a:endParaRPr lang="en-US"/>
        </a:p>
      </dgm:t>
    </dgm:pt>
    <dgm:pt modelId="{05839439-4079-40B6-BB18-0A6A9724F02D}" type="pres">
      <dgm:prSet presAssocID="{2603F271-6034-4B78-A98C-109966C57DDA}" presName="parTrans" presStyleLbl="bgSibTrans2D1" presStyleIdx="1" presStyleCnt="6"/>
      <dgm:spPr/>
      <dgm:t>
        <a:bodyPr/>
        <a:lstStyle/>
        <a:p>
          <a:endParaRPr lang="en-US"/>
        </a:p>
      </dgm:t>
    </dgm:pt>
    <dgm:pt modelId="{1FEA57D9-A8F7-434E-A91B-65C20A4432C5}" type="pres">
      <dgm:prSet presAssocID="{FCEEE61B-02AC-4247-881C-FCDF4C4D60EE}" presName="node" presStyleLbl="node1" presStyleIdx="1" presStyleCnt="6">
        <dgm:presLayoutVars>
          <dgm:bulletEnabled val="1"/>
        </dgm:presLayoutVars>
      </dgm:prSet>
      <dgm:spPr/>
      <dgm:t>
        <a:bodyPr/>
        <a:lstStyle/>
        <a:p>
          <a:endParaRPr lang="en-US"/>
        </a:p>
      </dgm:t>
    </dgm:pt>
    <dgm:pt modelId="{C6E5DED4-0C17-4F0C-BCE8-426BC675BCCE}" type="pres">
      <dgm:prSet presAssocID="{C22A8FB2-12D7-4204-9630-F5E939D63310}" presName="parTrans" presStyleLbl="bgSibTrans2D1" presStyleIdx="2" presStyleCnt="6"/>
      <dgm:spPr/>
      <dgm:t>
        <a:bodyPr/>
        <a:lstStyle/>
        <a:p>
          <a:endParaRPr lang="en-US"/>
        </a:p>
      </dgm:t>
    </dgm:pt>
    <dgm:pt modelId="{34BFD102-653C-42BC-ACDA-F7A78D1BD276}" type="pres">
      <dgm:prSet presAssocID="{F96B8822-C33F-4B03-98FC-2736472C5B80}" presName="node" presStyleLbl="node1" presStyleIdx="2" presStyleCnt="6">
        <dgm:presLayoutVars>
          <dgm:bulletEnabled val="1"/>
        </dgm:presLayoutVars>
      </dgm:prSet>
      <dgm:spPr/>
      <dgm:t>
        <a:bodyPr/>
        <a:lstStyle/>
        <a:p>
          <a:endParaRPr lang="en-US"/>
        </a:p>
      </dgm:t>
    </dgm:pt>
    <dgm:pt modelId="{544FFD51-EA77-4050-8F67-A273478D5F6A}" type="pres">
      <dgm:prSet presAssocID="{21F75113-5E66-4BD4-A5DC-5A433B961FA7}" presName="parTrans" presStyleLbl="bgSibTrans2D1" presStyleIdx="3" presStyleCnt="6"/>
      <dgm:spPr/>
      <dgm:t>
        <a:bodyPr/>
        <a:lstStyle/>
        <a:p>
          <a:endParaRPr lang="en-US"/>
        </a:p>
      </dgm:t>
    </dgm:pt>
    <dgm:pt modelId="{2327BBDF-3C1A-464A-A822-D9BA2587C6A2}" type="pres">
      <dgm:prSet presAssocID="{F1671DD2-209A-4573-9E53-D64E6FCFCF10}" presName="node" presStyleLbl="node1" presStyleIdx="3" presStyleCnt="6" custRadScaleRad="100744" custRadScaleInc="-742">
        <dgm:presLayoutVars>
          <dgm:bulletEnabled val="1"/>
        </dgm:presLayoutVars>
      </dgm:prSet>
      <dgm:spPr/>
      <dgm:t>
        <a:bodyPr/>
        <a:lstStyle/>
        <a:p>
          <a:endParaRPr lang="en-US"/>
        </a:p>
      </dgm:t>
    </dgm:pt>
    <dgm:pt modelId="{E10C02ED-7983-4BBD-B6DD-B8B0E4F13511}" type="pres">
      <dgm:prSet presAssocID="{771FB28B-7398-49FE-A0F4-F5B66D676536}" presName="parTrans" presStyleLbl="bgSibTrans2D1" presStyleIdx="4" presStyleCnt="6"/>
      <dgm:spPr/>
      <dgm:t>
        <a:bodyPr/>
        <a:lstStyle/>
        <a:p>
          <a:endParaRPr lang="en-US"/>
        </a:p>
      </dgm:t>
    </dgm:pt>
    <dgm:pt modelId="{2CD80EBE-3820-4ED8-B030-CCD9C8A4C16A}" type="pres">
      <dgm:prSet presAssocID="{962D93F5-7687-4412-B0D0-B8EAA726E225}" presName="node" presStyleLbl="node1" presStyleIdx="4" presStyleCnt="6">
        <dgm:presLayoutVars>
          <dgm:bulletEnabled val="1"/>
        </dgm:presLayoutVars>
      </dgm:prSet>
      <dgm:spPr/>
      <dgm:t>
        <a:bodyPr/>
        <a:lstStyle/>
        <a:p>
          <a:endParaRPr lang="en-US"/>
        </a:p>
      </dgm:t>
    </dgm:pt>
    <dgm:pt modelId="{8D9EC68A-1282-40C9-94D9-5E37831A9F8B}" type="pres">
      <dgm:prSet presAssocID="{25298082-3282-48A2-8BF2-292639D567F9}" presName="parTrans" presStyleLbl="bgSibTrans2D1" presStyleIdx="5" presStyleCnt="6"/>
      <dgm:spPr/>
      <dgm:t>
        <a:bodyPr/>
        <a:lstStyle/>
        <a:p>
          <a:endParaRPr lang="en-US"/>
        </a:p>
      </dgm:t>
    </dgm:pt>
    <dgm:pt modelId="{3D6D9AA5-B02D-4644-BCCD-9A6F236D79F7}" type="pres">
      <dgm:prSet presAssocID="{19B91B90-B11B-46EB-B28E-E1693E7A8669}" presName="node" presStyleLbl="node1" presStyleIdx="5" presStyleCnt="6" custScaleX="130702">
        <dgm:presLayoutVars>
          <dgm:bulletEnabled val="1"/>
        </dgm:presLayoutVars>
      </dgm:prSet>
      <dgm:spPr/>
      <dgm:t>
        <a:bodyPr/>
        <a:lstStyle/>
        <a:p>
          <a:endParaRPr lang="en-US"/>
        </a:p>
      </dgm:t>
    </dgm:pt>
  </dgm:ptLst>
  <dgm:cxnLst>
    <dgm:cxn modelId="{59C33D61-356F-4E10-8E40-26DA72CE5C02}" type="presOf" srcId="{771FB28B-7398-49FE-A0F4-F5B66D676536}" destId="{E10C02ED-7983-4BBD-B6DD-B8B0E4F13511}" srcOrd="0" destOrd="0" presId="urn:microsoft.com/office/officeart/2005/8/layout/radial4"/>
    <dgm:cxn modelId="{A664B8DF-1E2F-49AA-B119-9979D09582C4}" srcId="{F0F9AED0-19B8-4C85-B9F5-DD6D9DA044AB}" destId="{7E2E03AB-71A1-49F0-9DB4-40F1D8FF0C9E}" srcOrd="0" destOrd="0" parTransId="{2E726567-0EF1-4778-869E-62CEE382957D}" sibTransId="{0BEC2696-37A1-4E9F-BFBB-C9DC00C79E37}"/>
    <dgm:cxn modelId="{1002B867-2BA3-4DB4-9A61-66F49D7DDE5A}" type="presOf" srcId="{7E2E03AB-71A1-49F0-9DB4-40F1D8FF0C9E}" destId="{16DC8A3D-763E-4374-A318-617379CC66EF}" srcOrd="0" destOrd="0" presId="urn:microsoft.com/office/officeart/2005/8/layout/radial4"/>
    <dgm:cxn modelId="{CD54E605-E6D9-45F5-BB8F-7E3533969A12}" type="presOf" srcId="{21F75113-5E66-4BD4-A5DC-5A433B961FA7}" destId="{544FFD51-EA77-4050-8F67-A273478D5F6A}" srcOrd="0" destOrd="0" presId="urn:microsoft.com/office/officeart/2005/8/layout/radial4"/>
    <dgm:cxn modelId="{6A2BC785-C633-41DF-9BDC-220790A36A0D}" srcId="{7E2E03AB-71A1-49F0-9DB4-40F1D8FF0C9E}" destId="{962D93F5-7687-4412-B0D0-B8EAA726E225}" srcOrd="4" destOrd="0" parTransId="{771FB28B-7398-49FE-A0F4-F5B66D676536}" sibTransId="{32E54C4C-91F2-49F4-992E-A6FB4530D19D}"/>
    <dgm:cxn modelId="{3C7A69CF-430A-47E3-85D7-FED71B182962}" type="presOf" srcId="{F0F9AED0-19B8-4C85-B9F5-DD6D9DA044AB}" destId="{BC9E8465-8699-47AE-A17C-4B0C91827883}" srcOrd="0" destOrd="0" presId="urn:microsoft.com/office/officeart/2005/8/layout/radial4"/>
    <dgm:cxn modelId="{5C4BD762-7EF4-4CA3-8A56-FD6EF5084950}" srcId="{7E2E03AB-71A1-49F0-9DB4-40F1D8FF0C9E}" destId="{19B91B90-B11B-46EB-B28E-E1693E7A8669}" srcOrd="5" destOrd="0" parTransId="{25298082-3282-48A2-8BF2-292639D567F9}" sibTransId="{AE2037A0-ACD5-4A1F-9A9E-F22C5FA7DE4B}"/>
    <dgm:cxn modelId="{03064D4A-E98B-4AA9-8119-057FF2DE4C90}" type="presOf" srcId="{FC3F03C3-B53D-4F73-958D-2F3CB17AEC85}" destId="{D47EA56B-2C0D-44C3-B428-6C76631E9228}" srcOrd="0" destOrd="0" presId="urn:microsoft.com/office/officeart/2005/8/layout/radial4"/>
    <dgm:cxn modelId="{AACAAF60-69D4-447C-AA99-A7836B6E4A06}" srcId="{7E2E03AB-71A1-49F0-9DB4-40F1D8FF0C9E}" destId="{FCEEE61B-02AC-4247-881C-FCDF4C4D60EE}" srcOrd="1" destOrd="0" parTransId="{2603F271-6034-4B78-A98C-109966C57DDA}" sibTransId="{14C71134-FCA3-4922-9925-687DE3095F2C}"/>
    <dgm:cxn modelId="{05BE9C78-60FF-4D40-857A-C025A50F87B2}" type="presOf" srcId="{8C8BF193-160D-4C8C-9B42-B0F0420FC7A0}" destId="{4D2E1D07-0EF7-4EFE-9551-4462DB8F5E06}" srcOrd="0" destOrd="0" presId="urn:microsoft.com/office/officeart/2005/8/layout/radial4"/>
    <dgm:cxn modelId="{A4B4A8FE-D6C1-4DF3-8217-3AA9DEFC90EA}" type="presOf" srcId="{F1671DD2-209A-4573-9E53-D64E6FCFCF10}" destId="{2327BBDF-3C1A-464A-A822-D9BA2587C6A2}" srcOrd="0" destOrd="0" presId="urn:microsoft.com/office/officeart/2005/8/layout/radial4"/>
    <dgm:cxn modelId="{819F143F-320B-48D0-9110-5AD96751510E}" type="presOf" srcId="{F96B8822-C33F-4B03-98FC-2736472C5B80}" destId="{34BFD102-653C-42BC-ACDA-F7A78D1BD276}" srcOrd="0" destOrd="0" presId="urn:microsoft.com/office/officeart/2005/8/layout/radial4"/>
    <dgm:cxn modelId="{23E293CA-75A2-489D-875F-30A8537F844F}" type="presOf" srcId="{C22A8FB2-12D7-4204-9630-F5E939D63310}" destId="{C6E5DED4-0C17-4F0C-BCE8-426BC675BCCE}" srcOrd="0" destOrd="0" presId="urn:microsoft.com/office/officeart/2005/8/layout/radial4"/>
    <dgm:cxn modelId="{31965B50-12CF-40B6-9AD9-9C2FA61D445F}" type="presOf" srcId="{962D93F5-7687-4412-B0D0-B8EAA726E225}" destId="{2CD80EBE-3820-4ED8-B030-CCD9C8A4C16A}" srcOrd="0" destOrd="0" presId="urn:microsoft.com/office/officeart/2005/8/layout/radial4"/>
    <dgm:cxn modelId="{BC9C77EF-0F2B-4163-A84A-6856CFEC2C8A}" type="presOf" srcId="{2603F271-6034-4B78-A98C-109966C57DDA}" destId="{05839439-4079-40B6-BB18-0A6A9724F02D}" srcOrd="0" destOrd="0" presId="urn:microsoft.com/office/officeart/2005/8/layout/radial4"/>
    <dgm:cxn modelId="{19A67DF5-4F7B-468C-BBBE-E825BFA44AE6}" type="presOf" srcId="{25298082-3282-48A2-8BF2-292639D567F9}" destId="{8D9EC68A-1282-40C9-94D9-5E37831A9F8B}" srcOrd="0" destOrd="0" presId="urn:microsoft.com/office/officeart/2005/8/layout/radial4"/>
    <dgm:cxn modelId="{142D2427-85AE-4885-B5EB-451A78A5F668}" type="presOf" srcId="{19B91B90-B11B-46EB-B28E-E1693E7A8669}" destId="{3D6D9AA5-B02D-4644-BCCD-9A6F236D79F7}" srcOrd="0" destOrd="0" presId="urn:microsoft.com/office/officeart/2005/8/layout/radial4"/>
    <dgm:cxn modelId="{E56E0E52-3B0C-45A4-8574-BEBAF67F4811}" srcId="{7E2E03AB-71A1-49F0-9DB4-40F1D8FF0C9E}" destId="{8C8BF193-160D-4C8C-9B42-B0F0420FC7A0}" srcOrd="0" destOrd="0" parTransId="{FC3F03C3-B53D-4F73-958D-2F3CB17AEC85}" sibTransId="{870C98C2-066A-4A52-B2F9-CF32CDADA013}"/>
    <dgm:cxn modelId="{46F440E0-5449-4CB6-87E3-4EA996345C14}" srcId="{7E2E03AB-71A1-49F0-9DB4-40F1D8FF0C9E}" destId="{F96B8822-C33F-4B03-98FC-2736472C5B80}" srcOrd="2" destOrd="0" parTransId="{C22A8FB2-12D7-4204-9630-F5E939D63310}" sibTransId="{D1A8C557-2D8E-4C6A-9202-F8E66E83071F}"/>
    <dgm:cxn modelId="{F533C177-369D-47B0-B45D-17135CBEE06A}" srcId="{7E2E03AB-71A1-49F0-9DB4-40F1D8FF0C9E}" destId="{F1671DD2-209A-4573-9E53-D64E6FCFCF10}" srcOrd="3" destOrd="0" parTransId="{21F75113-5E66-4BD4-A5DC-5A433B961FA7}" sibTransId="{162C848C-151D-4E12-BC11-25EC2D2FC292}"/>
    <dgm:cxn modelId="{57EC4CF7-E959-4DE2-8B61-AA8859339B9C}" type="presOf" srcId="{FCEEE61B-02AC-4247-881C-FCDF4C4D60EE}" destId="{1FEA57D9-A8F7-434E-A91B-65C20A4432C5}" srcOrd="0" destOrd="0" presId="urn:microsoft.com/office/officeart/2005/8/layout/radial4"/>
    <dgm:cxn modelId="{1FC705DA-EAEF-4407-AF3E-EDFA9B17C00E}" type="presParOf" srcId="{BC9E8465-8699-47AE-A17C-4B0C91827883}" destId="{16DC8A3D-763E-4374-A318-617379CC66EF}" srcOrd="0" destOrd="0" presId="urn:microsoft.com/office/officeart/2005/8/layout/radial4"/>
    <dgm:cxn modelId="{99513B58-6FFE-44D9-B722-C7243147416C}" type="presParOf" srcId="{BC9E8465-8699-47AE-A17C-4B0C91827883}" destId="{D47EA56B-2C0D-44C3-B428-6C76631E9228}" srcOrd="1" destOrd="0" presId="urn:microsoft.com/office/officeart/2005/8/layout/radial4"/>
    <dgm:cxn modelId="{DF2AEEB0-6FBD-4D12-82A1-8446C522EF30}" type="presParOf" srcId="{BC9E8465-8699-47AE-A17C-4B0C91827883}" destId="{4D2E1D07-0EF7-4EFE-9551-4462DB8F5E06}" srcOrd="2" destOrd="0" presId="urn:microsoft.com/office/officeart/2005/8/layout/radial4"/>
    <dgm:cxn modelId="{40A470D3-A7B7-49F8-8684-EF510AFFE769}" type="presParOf" srcId="{BC9E8465-8699-47AE-A17C-4B0C91827883}" destId="{05839439-4079-40B6-BB18-0A6A9724F02D}" srcOrd="3" destOrd="0" presId="urn:microsoft.com/office/officeart/2005/8/layout/radial4"/>
    <dgm:cxn modelId="{AC52ACD3-F0AD-4121-9189-7F5BA2B2AE6B}" type="presParOf" srcId="{BC9E8465-8699-47AE-A17C-4B0C91827883}" destId="{1FEA57D9-A8F7-434E-A91B-65C20A4432C5}" srcOrd="4" destOrd="0" presId="urn:microsoft.com/office/officeart/2005/8/layout/radial4"/>
    <dgm:cxn modelId="{5FBB8F0B-1563-433F-A90A-B5D4F017D6E4}" type="presParOf" srcId="{BC9E8465-8699-47AE-A17C-4B0C91827883}" destId="{C6E5DED4-0C17-4F0C-BCE8-426BC675BCCE}" srcOrd="5" destOrd="0" presId="urn:microsoft.com/office/officeart/2005/8/layout/radial4"/>
    <dgm:cxn modelId="{86A81C33-9257-4E32-A9AF-B912226BCCC7}" type="presParOf" srcId="{BC9E8465-8699-47AE-A17C-4B0C91827883}" destId="{34BFD102-653C-42BC-ACDA-F7A78D1BD276}" srcOrd="6" destOrd="0" presId="urn:microsoft.com/office/officeart/2005/8/layout/radial4"/>
    <dgm:cxn modelId="{5E8A9531-1840-4B7F-AE75-AE27F4E97B12}" type="presParOf" srcId="{BC9E8465-8699-47AE-A17C-4B0C91827883}" destId="{544FFD51-EA77-4050-8F67-A273478D5F6A}" srcOrd="7" destOrd="0" presId="urn:microsoft.com/office/officeart/2005/8/layout/radial4"/>
    <dgm:cxn modelId="{87A1AB39-0D61-44F1-B2A9-83A089ECC9B8}" type="presParOf" srcId="{BC9E8465-8699-47AE-A17C-4B0C91827883}" destId="{2327BBDF-3C1A-464A-A822-D9BA2587C6A2}" srcOrd="8" destOrd="0" presId="urn:microsoft.com/office/officeart/2005/8/layout/radial4"/>
    <dgm:cxn modelId="{4A3A51AE-D01C-4AF5-86B7-47B7899D1D49}" type="presParOf" srcId="{BC9E8465-8699-47AE-A17C-4B0C91827883}" destId="{E10C02ED-7983-4BBD-B6DD-B8B0E4F13511}" srcOrd="9" destOrd="0" presId="urn:microsoft.com/office/officeart/2005/8/layout/radial4"/>
    <dgm:cxn modelId="{94AB9537-63E9-464E-B355-1D7DD35213E9}" type="presParOf" srcId="{BC9E8465-8699-47AE-A17C-4B0C91827883}" destId="{2CD80EBE-3820-4ED8-B030-CCD9C8A4C16A}" srcOrd="10" destOrd="0" presId="urn:microsoft.com/office/officeart/2005/8/layout/radial4"/>
    <dgm:cxn modelId="{1B98F957-5EAC-428F-AFD9-880A8565C7A7}" type="presParOf" srcId="{BC9E8465-8699-47AE-A17C-4B0C91827883}" destId="{8D9EC68A-1282-40C9-94D9-5E37831A9F8B}" srcOrd="11" destOrd="0" presId="urn:microsoft.com/office/officeart/2005/8/layout/radial4"/>
    <dgm:cxn modelId="{73A72485-D7AA-450A-8E73-F8E9A38CEE83}" type="presParOf" srcId="{BC9E8465-8699-47AE-A17C-4B0C91827883}" destId="{3D6D9AA5-B02D-4644-BCCD-9A6F236D79F7}"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77F4C-6B27-4911-94C4-BE556147B879}" type="doc">
      <dgm:prSet loTypeId="urn:microsoft.com/office/officeart/2005/8/layout/hList6" loCatId="list" qsTypeId="urn:microsoft.com/office/officeart/2005/8/quickstyle/simple1#2" qsCatId="simple" csTypeId="urn:microsoft.com/office/officeart/2005/8/colors/accent1_2#2" csCatId="accent1" phldr="1"/>
      <dgm:spPr/>
      <dgm:t>
        <a:bodyPr/>
        <a:lstStyle/>
        <a:p>
          <a:endParaRPr lang="en-US"/>
        </a:p>
      </dgm:t>
    </dgm:pt>
    <dgm:pt modelId="{3710BB51-5A33-4B6B-A3C9-483D60BDD784}">
      <dgm:prSet phldrT="[Text]" custT="1"/>
      <dgm:spPr/>
      <dgm:t>
        <a:bodyPr/>
        <a:lstStyle/>
        <a:p>
          <a:r>
            <a:rPr lang="en-US" sz="2400" b="1" dirty="0" smtClean="0"/>
            <a:t>POLITICIANS</a:t>
          </a:r>
          <a:endParaRPr lang="en-US" sz="2400" b="1" dirty="0"/>
        </a:p>
      </dgm:t>
    </dgm:pt>
    <dgm:pt modelId="{0D95E8B9-02D5-448C-AB40-C35CD9225EBD}" type="parTrans" cxnId="{E55458AA-E48B-4E89-A41B-D980BBBBD920}">
      <dgm:prSet/>
      <dgm:spPr/>
      <dgm:t>
        <a:bodyPr/>
        <a:lstStyle/>
        <a:p>
          <a:endParaRPr lang="en-US"/>
        </a:p>
      </dgm:t>
    </dgm:pt>
    <dgm:pt modelId="{8075DCD2-8BDF-409F-9A48-1997FB94E0D2}" type="sibTrans" cxnId="{E55458AA-E48B-4E89-A41B-D980BBBBD920}">
      <dgm:prSet/>
      <dgm:spPr/>
      <dgm:t>
        <a:bodyPr/>
        <a:lstStyle/>
        <a:p>
          <a:endParaRPr lang="en-US"/>
        </a:p>
      </dgm:t>
    </dgm:pt>
    <dgm:pt modelId="{0879FE47-B303-4480-B4CA-EE0516CE3B6B}">
      <dgm:prSet phldrT="[Text]" custT="1"/>
      <dgm:spPr/>
      <dgm:t>
        <a:bodyPr/>
        <a:lstStyle/>
        <a:p>
          <a:r>
            <a:rPr lang="en-US" sz="2400" b="1" dirty="0" smtClean="0"/>
            <a:t>Need more and more money for elections</a:t>
          </a:r>
          <a:endParaRPr lang="en-US" sz="2400" b="1" dirty="0"/>
        </a:p>
      </dgm:t>
    </dgm:pt>
    <dgm:pt modelId="{202FED72-186A-40C9-9950-FA2935836657}" type="parTrans" cxnId="{77F82819-7A1C-4298-B22E-40F27D562B89}">
      <dgm:prSet/>
      <dgm:spPr/>
      <dgm:t>
        <a:bodyPr/>
        <a:lstStyle/>
        <a:p>
          <a:endParaRPr lang="en-US"/>
        </a:p>
      </dgm:t>
    </dgm:pt>
    <dgm:pt modelId="{360243F7-3578-41AC-B22F-FEC2AFDD9E04}" type="sibTrans" cxnId="{77F82819-7A1C-4298-B22E-40F27D562B89}">
      <dgm:prSet/>
      <dgm:spPr/>
      <dgm:t>
        <a:bodyPr/>
        <a:lstStyle/>
        <a:p>
          <a:endParaRPr lang="en-US"/>
        </a:p>
      </dgm:t>
    </dgm:pt>
    <dgm:pt modelId="{A6AFEEC4-F061-4BEE-9C9D-FDA414F4F0E6}">
      <dgm:prSet phldrT="[Text]" custT="1"/>
      <dgm:spPr/>
      <dgm:t>
        <a:bodyPr/>
        <a:lstStyle/>
        <a:p>
          <a:r>
            <a:rPr lang="en-US" sz="2400" b="1" dirty="0" smtClean="0"/>
            <a:t>Depend more on  rich donors</a:t>
          </a:r>
          <a:endParaRPr lang="en-US" sz="2400" b="1" dirty="0"/>
        </a:p>
      </dgm:t>
    </dgm:pt>
    <dgm:pt modelId="{8C9D466D-E742-462F-A287-0AB1E397E058}" type="parTrans" cxnId="{2A47B781-21FD-425E-B510-06477830ECBB}">
      <dgm:prSet/>
      <dgm:spPr/>
      <dgm:t>
        <a:bodyPr/>
        <a:lstStyle/>
        <a:p>
          <a:endParaRPr lang="en-US"/>
        </a:p>
      </dgm:t>
    </dgm:pt>
    <dgm:pt modelId="{1AF9BC3F-A8C1-49F0-82F4-860F00A69688}" type="sibTrans" cxnId="{2A47B781-21FD-425E-B510-06477830ECBB}">
      <dgm:prSet/>
      <dgm:spPr/>
      <dgm:t>
        <a:bodyPr/>
        <a:lstStyle/>
        <a:p>
          <a:endParaRPr lang="en-US"/>
        </a:p>
      </dgm:t>
    </dgm:pt>
    <dgm:pt modelId="{DACEFA6C-538C-4B53-BD00-573BFFBB343B}">
      <dgm:prSet phldrT="[Text]"/>
      <dgm:spPr/>
      <dgm:t>
        <a:bodyPr/>
        <a:lstStyle/>
        <a:p>
          <a:r>
            <a:rPr lang="en-US" b="1" dirty="0" smtClean="0"/>
            <a:t>RICH ELITES</a:t>
          </a:r>
          <a:endParaRPr lang="en-US" b="1" dirty="0"/>
        </a:p>
      </dgm:t>
    </dgm:pt>
    <dgm:pt modelId="{BCA9C3D0-D98F-4F74-A83C-AE2338558B08}" type="parTrans" cxnId="{55483ACB-41CD-4620-9E6F-2B17F4D78820}">
      <dgm:prSet/>
      <dgm:spPr/>
      <dgm:t>
        <a:bodyPr/>
        <a:lstStyle/>
        <a:p>
          <a:endParaRPr lang="en-US"/>
        </a:p>
      </dgm:t>
    </dgm:pt>
    <dgm:pt modelId="{1075AEB9-9EFC-441D-8B9C-A628809E224D}" type="sibTrans" cxnId="{55483ACB-41CD-4620-9E6F-2B17F4D78820}">
      <dgm:prSet/>
      <dgm:spPr/>
      <dgm:t>
        <a:bodyPr/>
        <a:lstStyle/>
        <a:p>
          <a:endParaRPr lang="en-US"/>
        </a:p>
      </dgm:t>
    </dgm:pt>
    <dgm:pt modelId="{733E2D7D-2CEE-47C6-B9A9-95B9CD4417B6}">
      <dgm:prSet phldrT="[Text]"/>
      <dgm:spPr/>
      <dgm:t>
        <a:bodyPr/>
        <a:lstStyle/>
        <a:p>
          <a:r>
            <a:rPr lang="en-US" b="1" dirty="0" smtClean="0"/>
            <a:t>Buy access and privileges</a:t>
          </a:r>
          <a:endParaRPr lang="en-US" b="1" dirty="0"/>
        </a:p>
      </dgm:t>
    </dgm:pt>
    <dgm:pt modelId="{8C2DCF29-C1F7-47EC-9998-85B409542CFC}" type="parTrans" cxnId="{E404F9BA-31C0-4053-96AE-60375F7C0CF1}">
      <dgm:prSet/>
      <dgm:spPr/>
      <dgm:t>
        <a:bodyPr/>
        <a:lstStyle/>
        <a:p>
          <a:endParaRPr lang="en-US"/>
        </a:p>
      </dgm:t>
    </dgm:pt>
    <dgm:pt modelId="{B568243F-5606-4EAC-800E-1301AAB6140A}" type="sibTrans" cxnId="{E404F9BA-31C0-4053-96AE-60375F7C0CF1}">
      <dgm:prSet/>
      <dgm:spPr/>
      <dgm:t>
        <a:bodyPr/>
        <a:lstStyle/>
        <a:p>
          <a:endParaRPr lang="en-US"/>
        </a:p>
      </dgm:t>
    </dgm:pt>
    <dgm:pt modelId="{1497305F-9D35-4870-8B7B-8F9454E5D09C}">
      <dgm:prSet phldrT="[Text]"/>
      <dgm:spPr/>
      <dgm:t>
        <a:bodyPr/>
        <a:lstStyle/>
        <a:p>
          <a:r>
            <a:rPr lang="en-US" b="1" dirty="0" smtClean="0"/>
            <a:t>Get richer</a:t>
          </a:r>
          <a:endParaRPr lang="en-US" b="1" dirty="0"/>
        </a:p>
      </dgm:t>
    </dgm:pt>
    <dgm:pt modelId="{F37EE581-875A-4AA8-B898-44F75F22D5E0}" type="parTrans" cxnId="{2B97EDD6-D456-45C2-967E-ED1F063AECB2}">
      <dgm:prSet/>
      <dgm:spPr/>
      <dgm:t>
        <a:bodyPr/>
        <a:lstStyle/>
        <a:p>
          <a:endParaRPr lang="en-US"/>
        </a:p>
      </dgm:t>
    </dgm:pt>
    <dgm:pt modelId="{469AB9D1-7672-4CD5-AD54-793F1CFA0441}" type="sibTrans" cxnId="{2B97EDD6-D456-45C2-967E-ED1F063AECB2}">
      <dgm:prSet/>
      <dgm:spPr/>
      <dgm:t>
        <a:bodyPr/>
        <a:lstStyle/>
        <a:p>
          <a:endParaRPr lang="en-US"/>
        </a:p>
      </dgm:t>
    </dgm:pt>
    <dgm:pt modelId="{5C1C264A-58F0-4896-A13D-68EABE77C271}">
      <dgm:prSet phldrT="[Text]" custT="1"/>
      <dgm:spPr/>
      <dgm:t>
        <a:bodyPr/>
        <a:lstStyle/>
        <a:p>
          <a:r>
            <a:rPr lang="en-US" sz="2400" b="1" dirty="0" smtClean="0"/>
            <a:t>THE REST</a:t>
          </a:r>
          <a:endParaRPr lang="en-US" sz="2400" b="1" dirty="0"/>
        </a:p>
      </dgm:t>
    </dgm:pt>
    <dgm:pt modelId="{FBC82D8C-14B3-4260-BD8F-488DE1A7ABE1}" type="parTrans" cxnId="{A6ECE8DB-0FFE-44EF-8D7B-6075617A1A6F}">
      <dgm:prSet/>
      <dgm:spPr/>
      <dgm:t>
        <a:bodyPr/>
        <a:lstStyle/>
        <a:p>
          <a:endParaRPr lang="en-US"/>
        </a:p>
      </dgm:t>
    </dgm:pt>
    <dgm:pt modelId="{6A17B1EB-136F-4C7A-898D-2B9FEE6C8425}" type="sibTrans" cxnId="{A6ECE8DB-0FFE-44EF-8D7B-6075617A1A6F}">
      <dgm:prSet/>
      <dgm:spPr/>
      <dgm:t>
        <a:bodyPr/>
        <a:lstStyle/>
        <a:p>
          <a:endParaRPr lang="en-US"/>
        </a:p>
      </dgm:t>
    </dgm:pt>
    <dgm:pt modelId="{4906BC08-BFC3-4A6F-95A9-7A074C750C2B}">
      <dgm:prSet phldrT="[Text]" custT="1"/>
      <dgm:spPr/>
      <dgm:t>
        <a:bodyPr/>
        <a:lstStyle/>
        <a:p>
          <a:r>
            <a:rPr lang="en-US" sz="2400" b="1" dirty="0" smtClean="0"/>
            <a:t>Get poorer</a:t>
          </a:r>
          <a:endParaRPr lang="en-US" sz="2400" b="1" dirty="0"/>
        </a:p>
      </dgm:t>
    </dgm:pt>
    <dgm:pt modelId="{304FD4D9-9642-4187-93BF-CBA97A946A3F}" type="parTrans" cxnId="{C236FA0B-49CA-46DB-B06D-276662EC31FF}">
      <dgm:prSet/>
      <dgm:spPr/>
      <dgm:t>
        <a:bodyPr/>
        <a:lstStyle/>
        <a:p>
          <a:endParaRPr lang="en-US"/>
        </a:p>
      </dgm:t>
    </dgm:pt>
    <dgm:pt modelId="{F5F7EA33-1B6D-4342-AA79-1E98A0C74B1F}" type="sibTrans" cxnId="{C236FA0B-49CA-46DB-B06D-276662EC31FF}">
      <dgm:prSet/>
      <dgm:spPr/>
      <dgm:t>
        <a:bodyPr/>
        <a:lstStyle/>
        <a:p>
          <a:endParaRPr lang="en-US"/>
        </a:p>
      </dgm:t>
    </dgm:pt>
    <dgm:pt modelId="{EA0F1288-7585-4471-96FA-E9C5A2D217EF}">
      <dgm:prSet phldrT="[Text]"/>
      <dgm:spPr/>
      <dgm:t>
        <a:bodyPr/>
        <a:lstStyle/>
        <a:p>
          <a:r>
            <a:rPr lang="en-US" b="1" dirty="0" smtClean="0"/>
            <a:t>Change the rules of the game in their favor</a:t>
          </a:r>
          <a:endParaRPr lang="en-US" b="1" dirty="0"/>
        </a:p>
      </dgm:t>
    </dgm:pt>
    <dgm:pt modelId="{E7A1615D-DA98-4578-8E41-F2ECF78E44F5}" type="parTrans" cxnId="{984C2512-9ED4-417C-9655-F6AC6A5BBB1D}">
      <dgm:prSet/>
      <dgm:spPr/>
      <dgm:t>
        <a:bodyPr/>
        <a:lstStyle/>
        <a:p>
          <a:endParaRPr lang="en-US"/>
        </a:p>
      </dgm:t>
    </dgm:pt>
    <dgm:pt modelId="{D7715760-2048-4E7F-9DAE-17830E40B8AD}" type="sibTrans" cxnId="{984C2512-9ED4-417C-9655-F6AC6A5BBB1D}">
      <dgm:prSet/>
      <dgm:spPr/>
      <dgm:t>
        <a:bodyPr/>
        <a:lstStyle/>
        <a:p>
          <a:endParaRPr lang="en-US"/>
        </a:p>
      </dgm:t>
    </dgm:pt>
    <dgm:pt modelId="{FD8957E8-C3C4-46CB-89AD-12FCDAA91918}">
      <dgm:prSet phldrT="[Text]"/>
      <dgm:spPr/>
      <dgm:t>
        <a:bodyPr/>
        <a:lstStyle/>
        <a:p>
          <a:r>
            <a:rPr lang="en-US" b="1" dirty="0" smtClean="0"/>
            <a:t>Buy more access and  privileges</a:t>
          </a:r>
          <a:endParaRPr lang="en-US" b="1" dirty="0"/>
        </a:p>
      </dgm:t>
    </dgm:pt>
    <dgm:pt modelId="{81DB7767-9299-4C32-84DE-E42837D1D20C}" type="parTrans" cxnId="{A8CB4B7E-D74B-4B60-8BFB-538C525454FD}">
      <dgm:prSet/>
      <dgm:spPr/>
      <dgm:t>
        <a:bodyPr/>
        <a:lstStyle/>
        <a:p>
          <a:endParaRPr lang="en-US"/>
        </a:p>
      </dgm:t>
    </dgm:pt>
    <dgm:pt modelId="{FB46C119-BDDF-4E96-BD49-922580BC1BA8}" type="sibTrans" cxnId="{A8CB4B7E-D74B-4B60-8BFB-538C525454FD}">
      <dgm:prSet/>
      <dgm:spPr/>
      <dgm:t>
        <a:bodyPr/>
        <a:lstStyle/>
        <a:p>
          <a:endParaRPr lang="en-US"/>
        </a:p>
      </dgm:t>
    </dgm:pt>
    <dgm:pt modelId="{47E16833-178B-4450-A6AF-BB945A72B276}">
      <dgm:prSet phldrT="[Text]" custT="1"/>
      <dgm:spPr/>
      <dgm:t>
        <a:bodyPr/>
        <a:lstStyle/>
        <a:p>
          <a:r>
            <a:rPr lang="en-US" sz="2400" b="1" dirty="0" smtClean="0"/>
            <a:t>Have less say </a:t>
          </a:r>
          <a:endParaRPr lang="en-US" sz="2400" b="1" dirty="0"/>
        </a:p>
      </dgm:t>
    </dgm:pt>
    <dgm:pt modelId="{FAE9FEED-6199-48EA-863E-8B10203F630A}" type="parTrans" cxnId="{C2BDBF34-C021-4918-A59B-546D2DCCD11B}">
      <dgm:prSet/>
      <dgm:spPr/>
      <dgm:t>
        <a:bodyPr/>
        <a:lstStyle/>
        <a:p>
          <a:endParaRPr lang="en-US"/>
        </a:p>
      </dgm:t>
    </dgm:pt>
    <dgm:pt modelId="{72C65396-1B68-42C5-BE7C-C566873718ED}" type="sibTrans" cxnId="{C2BDBF34-C021-4918-A59B-546D2DCCD11B}">
      <dgm:prSet/>
      <dgm:spPr/>
      <dgm:t>
        <a:bodyPr/>
        <a:lstStyle/>
        <a:p>
          <a:endParaRPr lang="en-US"/>
        </a:p>
      </dgm:t>
    </dgm:pt>
    <dgm:pt modelId="{B89EBAE3-8AF2-4E26-BDD8-B462B276308A}">
      <dgm:prSet phldrT="[Text]" custT="1"/>
      <dgm:spPr/>
      <dgm:t>
        <a:bodyPr/>
        <a:lstStyle/>
        <a:p>
          <a:r>
            <a:rPr lang="en-US" sz="3200" b="1" dirty="0" smtClean="0">
              <a:solidFill>
                <a:srgbClr val="FF0000"/>
              </a:solidFill>
            </a:rPr>
            <a:t>GIVE UP</a:t>
          </a:r>
          <a:endParaRPr lang="en-US" sz="3200" b="1" dirty="0">
            <a:solidFill>
              <a:srgbClr val="FF0000"/>
            </a:solidFill>
          </a:endParaRPr>
        </a:p>
      </dgm:t>
    </dgm:pt>
    <dgm:pt modelId="{42D9562B-B520-467A-B125-307BDE819C42}" type="parTrans" cxnId="{B90342D0-1392-485E-A7AA-7CDD97747C22}">
      <dgm:prSet/>
      <dgm:spPr/>
      <dgm:t>
        <a:bodyPr/>
        <a:lstStyle/>
        <a:p>
          <a:endParaRPr lang="en-US"/>
        </a:p>
      </dgm:t>
    </dgm:pt>
    <dgm:pt modelId="{C9FC0D6C-8E96-486C-9F6B-DA87AE43910A}" type="sibTrans" cxnId="{B90342D0-1392-485E-A7AA-7CDD97747C22}">
      <dgm:prSet/>
      <dgm:spPr/>
      <dgm:t>
        <a:bodyPr/>
        <a:lstStyle/>
        <a:p>
          <a:endParaRPr lang="en-US"/>
        </a:p>
      </dgm:t>
    </dgm:pt>
    <dgm:pt modelId="{36CA7712-BFEE-4350-AE4D-9DBD8EE25060}" type="pres">
      <dgm:prSet presAssocID="{1FA77F4C-6B27-4911-94C4-BE556147B879}" presName="Name0" presStyleCnt="0">
        <dgm:presLayoutVars>
          <dgm:dir/>
          <dgm:resizeHandles val="exact"/>
        </dgm:presLayoutVars>
      </dgm:prSet>
      <dgm:spPr/>
      <dgm:t>
        <a:bodyPr/>
        <a:lstStyle/>
        <a:p>
          <a:endParaRPr lang="en-US"/>
        </a:p>
      </dgm:t>
    </dgm:pt>
    <dgm:pt modelId="{0DCD20D5-408B-4050-B501-657F277577C8}" type="pres">
      <dgm:prSet presAssocID="{3710BB51-5A33-4B6B-A3C9-483D60BDD784}" presName="node" presStyleLbl="node1" presStyleIdx="0" presStyleCnt="3">
        <dgm:presLayoutVars>
          <dgm:bulletEnabled val="1"/>
        </dgm:presLayoutVars>
      </dgm:prSet>
      <dgm:spPr/>
      <dgm:t>
        <a:bodyPr/>
        <a:lstStyle/>
        <a:p>
          <a:endParaRPr lang="en-US"/>
        </a:p>
      </dgm:t>
    </dgm:pt>
    <dgm:pt modelId="{02A4A01C-D45B-4766-8542-4A08681323D3}" type="pres">
      <dgm:prSet presAssocID="{8075DCD2-8BDF-409F-9A48-1997FB94E0D2}" presName="sibTrans" presStyleCnt="0"/>
      <dgm:spPr/>
    </dgm:pt>
    <dgm:pt modelId="{41A2C94D-5F02-40B9-9787-CA58149E26C1}" type="pres">
      <dgm:prSet presAssocID="{DACEFA6C-538C-4B53-BD00-573BFFBB343B}" presName="node" presStyleLbl="node1" presStyleIdx="1" presStyleCnt="3">
        <dgm:presLayoutVars>
          <dgm:bulletEnabled val="1"/>
        </dgm:presLayoutVars>
      </dgm:prSet>
      <dgm:spPr/>
      <dgm:t>
        <a:bodyPr/>
        <a:lstStyle/>
        <a:p>
          <a:endParaRPr lang="en-US"/>
        </a:p>
      </dgm:t>
    </dgm:pt>
    <dgm:pt modelId="{07650FFF-F215-4079-9FE4-E2543112AF00}" type="pres">
      <dgm:prSet presAssocID="{1075AEB9-9EFC-441D-8B9C-A628809E224D}" presName="sibTrans" presStyleCnt="0"/>
      <dgm:spPr/>
    </dgm:pt>
    <dgm:pt modelId="{2E695EBB-79C2-4DAB-940E-FFDEB29D6CF0}" type="pres">
      <dgm:prSet presAssocID="{5C1C264A-58F0-4896-A13D-68EABE77C271}" presName="node" presStyleLbl="node1" presStyleIdx="2" presStyleCnt="3">
        <dgm:presLayoutVars>
          <dgm:bulletEnabled val="1"/>
        </dgm:presLayoutVars>
      </dgm:prSet>
      <dgm:spPr/>
      <dgm:t>
        <a:bodyPr/>
        <a:lstStyle/>
        <a:p>
          <a:endParaRPr lang="en-US"/>
        </a:p>
      </dgm:t>
    </dgm:pt>
  </dgm:ptLst>
  <dgm:cxnLst>
    <dgm:cxn modelId="{FD1F319C-E1D4-43DD-B424-8D2CD79613D7}" type="presOf" srcId="{A6AFEEC4-F061-4BEE-9C9D-FDA414F4F0E6}" destId="{0DCD20D5-408B-4050-B501-657F277577C8}" srcOrd="0" destOrd="2" presId="urn:microsoft.com/office/officeart/2005/8/layout/hList6"/>
    <dgm:cxn modelId="{9D6E743E-7B5A-40AF-9A3F-00D8A402C45F}" type="presOf" srcId="{DACEFA6C-538C-4B53-BD00-573BFFBB343B}" destId="{41A2C94D-5F02-40B9-9787-CA58149E26C1}" srcOrd="0" destOrd="0" presId="urn:microsoft.com/office/officeart/2005/8/layout/hList6"/>
    <dgm:cxn modelId="{A8CB4B7E-D74B-4B60-8BFB-538C525454FD}" srcId="{DACEFA6C-538C-4B53-BD00-573BFFBB343B}" destId="{FD8957E8-C3C4-46CB-89AD-12FCDAA91918}" srcOrd="3" destOrd="0" parTransId="{81DB7767-9299-4C32-84DE-E42837D1D20C}" sibTransId="{FB46C119-BDDF-4E96-BD49-922580BC1BA8}"/>
    <dgm:cxn modelId="{2B97EDD6-D456-45C2-967E-ED1F063AECB2}" srcId="{DACEFA6C-538C-4B53-BD00-573BFFBB343B}" destId="{1497305F-9D35-4870-8B7B-8F9454E5D09C}" srcOrd="2" destOrd="0" parTransId="{F37EE581-875A-4AA8-B898-44F75F22D5E0}" sibTransId="{469AB9D1-7672-4CD5-AD54-793F1CFA0441}"/>
    <dgm:cxn modelId="{A6ECE8DB-0FFE-44EF-8D7B-6075617A1A6F}" srcId="{1FA77F4C-6B27-4911-94C4-BE556147B879}" destId="{5C1C264A-58F0-4896-A13D-68EABE77C271}" srcOrd="2" destOrd="0" parTransId="{FBC82D8C-14B3-4260-BD8F-488DE1A7ABE1}" sibTransId="{6A17B1EB-136F-4C7A-898D-2B9FEE6C8425}"/>
    <dgm:cxn modelId="{2A47B781-21FD-425E-B510-06477830ECBB}" srcId="{3710BB51-5A33-4B6B-A3C9-483D60BDD784}" destId="{A6AFEEC4-F061-4BEE-9C9D-FDA414F4F0E6}" srcOrd="1" destOrd="0" parTransId="{8C9D466D-E742-462F-A287-0AB1E397E058}" sibTransId="{1AF9BC3F-A8C1-49F0-82F4-860F00A69688}"/>
    <dgm:cxn modelId="{E404F9BA-31C0-4053-96AE-60375F7C0CF1}" srcId="{DACEFA6C-538C-4B53-BD00-573BFFBB343B}" destId="{733E2D7D-2CEE-47C6-B9A9-95B9CD4417B6}" srcOrd="0" destOrd="0" parTransId="{8C2DCF29-C1F7-47EC-9998-85B409542CFC}" sibTransId="{B568243F-5606-4EAC-800E-1301AAB6140A}"/>
    <dgm:cxn modelId="{984C2512-9ED4-417C-9655-F6AC6A5BBB1D}" srcId="{DACEFA6C-538C-4B53-BD00-573BFFBB343B}" destId="{EA0F1288-7585-4471-96FA-E9C5A2D217EF}" srcOrd="1" destOrd="0" parTransId="{E7A1615D-DA98-4578-8E41-F2ECF78E44F5}" sibTransId="{D7715760-2048-4E7F-9DAE-17830E40B8AD}"/>
    <dgm:cxn modelId="{67621993-6E2D-4FAA-965B-363C42A42749}" type="presOf" srcId="{FD8957E8-C3C4-46CB-89AD-12FCDAA91918}" destId="{41A2C94D-5F02-40B9-9787-CA58149E26C1}" srcOrd="0" destOrd="4" presId="urn:microsoft.com/office/officeart/2005/8/layout/hList6"/>
    <dgm:cxn modelId="{CD29C53B-5F35-44A0-B869-E727E4524C34}" type="presOf" srcId="{EA0F1288-7585-4471-96FA-E9C5A2D217EF}" destId="{41A2C94D-5F02-40B9-9787-CA58149E26C1}" srcOrd="0" destOrd="2" presId="urn:microsoft.com/office/officeart/2005/8/layout/hList6"/>
    <dgm:cxn modelId="{EA9515D8-FE66-4027-9300-44AEB7F98811}" type="presOf" srcId="{47E16833-178B-4450-A6AF-BB945A72B276}" destId="{2E695EBB-79C2-4DAB-940E-FFDEB29D6CF0}" srcOrd="0" destOrd="2" presId="urn:microsoft.com/office/officeart/2005/8/layout/hList6"/>
    <dgm:cxn modelId="{18139C0D-E99C-40A5-A3C9-F230A53158C3}" type="presOf" srcId="{0879FE47-B303-4480-B4CA-EE0516CE3B6B}" destId="{0DCD20D5-408B-4050-B501-657F277577C8}" srcOrd="0" destOrd="1" presId="urn:microsoft.com/office/officeart/2005/8/layout/hList6"/>
    <dgm:cxn modelId="{B90342D0-1392-485E-A7AA-7CDD97747C22}" srcId="{5C1C264A-58F0-4896-A13D-68EABE77C271}" destId="{B89EBAE3-8AF2-4E26-BDD8-B462B276308A}" srcOrd="2" destOrd="0" parTransId="{42D9562B-B520-467A-B125-307BDE819C42}" sibTransId="{C9FC0D6C-8E96-486C-9F6B-DA87AE43910A}"/>
    <dgm:cxn modelId="{3DDAD3B3-7E18-4EF2-8901-4AFBE977B9D5}" type="presOf" srcId="{733E2D7D-2CEE-47C6-B9A9-95B9CD4417B6}" destId="{41A2C94D-5F02-40B9-9787-CA58149E26C1}" srcOrd="0" destOrd="1" presId="urn:microsoft.com/office/officeart/2005/8/layout/hList6"/>
    <dgm:cxn modelId="{2B23C3FD-7141-43E2-86A1-8E7D4CFACF5A}" type="presOf" srcId="{4906BC08-BFC3-4A6F-95A9-7A074C750C2B}" destId="{2E695EBB-79C2-4DAB-940E-FFDEB29D6CF0}" srcOrd="0" destOrd="1" presId="urn:microsoft.com/office/officeart/2005/8/layout/hList6"/>
    <dgm:cxn modelId="{A83E5616-475B-4397-8652-F339DCD24775}" type="presOf" srcId="{1FA77F4C-6B27-4911-94C4-BE556147B879}" destId="{36CA7712-BFEE-4350-AE4D-9DBD8EE25060}" srcOrd="0" destOrd="0" presId="urn:microsoft.com/office/officeart/2005/8/layout/hList6"/>
    <dgm:cxn modelId="{E55458AA-E48B-4E89-A41B-D980BBBBD920}" srcId="{1FA77F4C-6B27-4911-94C4-BE556147B879}" destId="{3710BB51-5A33-4B6B-A3C9-483D60BDD784}" srcOrd="0" destOrd="0" parTransId="{0D95E8B9-02D5-448C-AB40-C35CD9225EBD}" sibTransId="{8075DCD2-8BDF-409F-9A48-1997FB94E0D2}"/>
    <dgm:cxn modelId="{AC510BC5-150F-4900-99A0-49FC15BA35C9}" type="presOf" srcId="{B89EBAE3-8AF2-4E26-BDD8-B462B276308A}" destId="{2E695EBB-79C2-4DAB-940E-FFDEB29D6CF0}" srcOrd="0" destOrd="3" presId="urn:microsoft.com/office/officeart/2005/8/layout/hList6"/>
    <dgm:cxn modelId="{546B62B1-E8CC-499F-9FCF-9A2A70E64EFB}" type="presOf" srcId="{3710BB51-5A33-4B6B-A3C9-483D60BDD784}" destId="{0DCD20D5-408B-4050-B501-657F277577C8}" srcOrd="0" destOrd="0" presId="urn:microsoft.com/office/officeart/2005/8/layout/hList6"/>
    <dgm:cxn modelId="{1C7F2D1D-D43A-499A-BD66-B734DE2A33A1}" type="presOf" srcId="{1497305F-9D35-4870-8B7B-8F9454E5D09C}" destId="{41A2C94D-5F02-40B9-9787-CA58149E26C1}" srcOrd="0" destOrd="3" presId="urn:microsoft.com/office/officeart/2005/8/layout/hList6"/>
    <dgm:cxn modelId="{55483ACB-41CD-4620-9E6F-2B17F4D78820}" srcId="{1FA77F4C-6B27-4911-94C4-BE556147B879}" destId="{DACEFA6C-538C-4B53-BD00-573BFFBB343B}" srcOrd="1" destOrd="0" parTransId="{BCA9C3D0-D98F-4F74-A83C-AE2338558B08}" sibTransId="{1075AEB9-9EFC-441D-8B9C-A628809E224D}"/>
    <dgm:cxn modelId="{C236FA0B-49CA-46DB-B06D-276662EC31FF}" srcId="{5C1C264A-58F0-4896-A13D-68EABE77C271}" destId="{4906BC08-BFC3-4A6F-95A9-7A074C750C2B}" srcOrd="0" destOrd="0" parTransId="{304FD4D9-9642-4187-93BF-CBA97A946A3F}" sibTransId="{F5F7EA33-1B6D-4342-AA79-1E98A0C74B1F}"/>
    <dgm:cxn modelId="{77F82819-7A1C-4298-B22E-40F27D562B89}" srcId="{3710BB51-5A33-4B6B-A3C9-483D60BDD784}" destId="{0879FE47-B303-4480-B4CA-EE0516CE3B6B}" srcOrd="0" destOrd="0" parTransId="{202FED72-186A-40C9-9950-FA2935836657}" sibTransId="{360243F7-3578-41AC-B22F-FEC2AFDD9E04}"/>
    <dgm:cxn modelId="{8D30CE9C-CA5F-4CC6-AD8A-901C0455EDF3}" type="presOf" srcId="{5C1C264A-58F0-4896-A13D-68EABE77C271}" destId="{2E695EBB-79C2-4DAB-940E-FFDEB29D6CF0}" srcOrd="0" destOrd="0" presId="urn:microsoft.com/office/officeart/2005/8/layout/hList6"/>
    <dgm:cxn modelId="{C2BDBF34-C021-4918-A59B-546D2DCCD11B}" srcId="{5C1C264A-58F0-4896-A13D-68EABE77C271}" destId="{47E16833-178B-4450-A6AF-BB945A72B276}" srcOrd="1" destOrd="0" parTransId="{FAE9FEED-6199-48EA-863E-8B10203F630A}" sibTransId="{72C65396-1B68-42C5-BE7C-C566873718ED}"/>
    <dgm:cxn modelId="{A9F72AD7-49DC-4E55-B29F-C33FE2EAA555}" type="presParOf" srcId="{36CA7712-BFEE-4350-AE4D-9DBD8EE25060}" destId="{0DCD20D5-408B-4050-B501-657F277577C8}" srcOrd="0" destOrd="0" presId="urn:microsoft.com/office/officeart/2005/8/layout/hList6"/>
    <dgm:cxn modelId="{5EF51D9C-F48E-41AE-A1B0-C34CE1A68FAB}" type="presParOf" srcId="{36CA7712-BFEE-4350-AE4D-9DBD8EE25060}" destId="{02A4A01C-D45B-4766-8542-4A08681323D3}" srcOrd="1" destOrd="0" presId="urn:microsoft.com/office/officeart/2005/8/layout/hList6"/>
    <dgm:cxn modelId="{5F5D289D-260C-4530-AF1A-7CAE56ADB2D2}" type="presParOf" srcId="{36CA7712-BFEE-4350-AE4D-9DBD8EE25060}" destId="{41A2C94D-5F02-40B9-9787-CA58149E26C1}" srcOrd="2" destOrd="0" presId="urn:microsoft.com/office/officeart/2005/8/layout/hList6"/>
    <dgm:cxn modelId="{CC8EC1F0-B8FA-4997-8CBE-D65F97107825}" type="presParOf" srcId="{36CA7712-BFEE-4350-AE4D-9DBD8EE25060}" destId="{07650FFF-F215-4079-9FE4-E2543112AF00}" srcOrd="3" destOrd="0" presId="urn:microsoft.com/office/officeart/2005/8/layout/hList6"/>
    <dgm:cxn modelId="{B9EB0EF4-9960-458A-A789-757ECDFC0154}" type="presParOf" srcId="{36CA7712-BFEE-4350-AE4D-9DBD8EE25060}" destId="{2E695EBB-79C2-4DAB-940E-FFDEB29D6CF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8A3D-763E-4374-A318-617379CC66EF}">
      <dsp:nvSpPr>
        <dsp:cNvPr id="0" name=""/>
        <dsp:cNvSpPr/>
      </dsp:nvSpPr>
      <dsp:spPr>
        <a:xfrm>
          <a:off x="2918062" y="2638429"/>
          <a:ext cx="2161234" cy="21612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Rising Inequality</a:t>
          </a:r>
          <a:endParaRPr lang="en-US" sz="2800" b="1" kern="1200" dirty="0">
            <a:solidFill>
              <a:schemeClr val="tx1"/>
            </a:solidFill>
          </a:endParaRPr>
        </a:p>
      </dsp:txBody>
      <dsp:txXfrm>
        <a:off x="3234567" y="2954934"/>
        <a:ext cx="1528224" cy="1528224"/>
      </dsp:txXfrm>
    </dsp:sp>
    <dsp:sp modelId="{D47EA56B-2C0D-44C3-B428-6C76631E9228}">
      <dsp:nvSpPr>
        <dsp:cNvPr id="0" name=""/>
        <dsp:cNvSpPr/>
      </dsp:nvSpPr>
      <dsp:spPr>
        <a:xfrm rot="10800000">
          <a:off x="725514" y="3411071"/>
          <a:ext cx="2071958"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E1D07-0EF7-4EFE-9551-4462DB8F5E06}">
      <dsp:nvSpPr>
        <dsp:cNvPr id="0" name=""/>
        <dsp:cNvSpPr/>
      </dsp:nvSpPr>
      <dsp:spPr>
        <a:xfrm>
          <a:off x="-30917" y="3113901"/>
          <a:ext cx="1512864"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Lower Taxes on Rich</a:t>
          </a:r>
          <a:endParaRPr lang="en-US" sz="2400" b="1" kern="1200" dirty="0"/>
        </a:p>
      </dsp:txBody>
      <dsp:txXfrm>
        <a:off x="4531" y="3149349"/>
        <a:ext cx="1441968" cy="1139395"/>
      </dsp:txXfrm>
    </dsp:sp>
    <dsp:sp modelId="{05839439-4079-40B6-BB18-0A6A9724F02D}">
      <dsp:nvSpPr>
        <dsp:cNvPr id="0" name=""/>
        <dsp:cNvSpPr/>
      </dsp:nvSpPr>
      <dsp:spPr>
        <a:xfrm rot="12960000">
          <a:off x="1152778" y="2096085"/>
          <a:ext cx="2071958"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A57D9-A8F7-434E-A91B-65C20A4432C5}">
      <dsp:nvSpPr>
        <dsp:cNvPr id="0" name=""/>
        <dsp:cNvSpPr/>
      </dsp:nvSpPr>
      <dsp:spPr>
        <a:xfrm>
          <a:off x="594201" y="1189982"/>
          <a:ext cx="1512864"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Weaker Unions</a:t>
          </a:r>
          <a:endParaRPr lang="en-US" sz="2400" b="1" kern="1200" dirty="0"/>
        </a:p>
      </dsp:txBody>
      <dsp:txXfrm>
        <a:off x="629649" y="1225430"/>
        <a:ext cx="1441968" cy="1139395"/>
      </dsp:txXfrm>
    </dsp:sp>
    <dsp:sp modelId="{C6E5DED4-0C17-4F0C-BCE8-426BC675BCCE}">
      <dsp:nvSpPr>
        <dsp:cNvPr id="0" name=""/>
        <dsp:cNvSpPr/>
      </dsp:nvSpPr>
      <dsp:spPr>
        <a:xfrm rot="15120000">
          <a:off x="2271372" y="1283380"/>
          <a:ext cx="2071958"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BFD102-653C-42BC-ACDA-F7A78D1BD276}">
      <dsp:nvSpPr>
        <dsp:cNvPr id="0" name=""/>
        <dsp:cNvSpPr/>
      </dsp:nvSpPr>
      <dsp:spPr>
        <a:xfrm>
          <a:off x="2230784" y="935"/>
          <a:ext cx="1512864"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De-regulation</a:t>
          </a:r>
          <a:endParaRPr lang="en-US" sz="2400" b="1" kern="1200" dirty="0"/>
        </a:p>
      </dsp:txBody>
      <dsp:txXfrm>
        <a:off x="2266232" y="36383"/>
        <a:ext cx="1441968" cy="1139395"/>
      </dsp:txXfrm>
    </dsp:sp>
    <dsp:sp modelId="{544FFD51-EA77-4050-8F67-A273478D5F6A}">
      <dsp:nvSpPr>
        <dsp:cNvPr id="0" name=""/>
        <dsp:cNvSpPr/>
      </dsp:nvSpPr>
      <dsp:spPr>
        <a:xfrm rot="17275034">
          <a:off x="3651125" y="1282659"/>
          <a:ext cx="2071439"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7BBDF-3C1A-464A-A822-D9BA2587C6A2}">
      <dsp:nvSpPr>
        <dsp:cNvPr id="0" name=""/>
        <dsp:cNvSpPr/>
      </dsp:nvSpPr>
      <dsp:spPr>
        <a:xfrm>
          <a:off x="4249045" y="0"/>
          <a:ext cx="1512864"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Trade</a:t>
          </a:r>
          <a:endParaRPr lang="en-US" sz="2400" b="1" kern="1200" dirty="0"/>
        </a:p>
      </dsp:txBody>
      <dsp:txXfrm>
        <a:off x="4284493" y="35448"/>
        <a:ext cx="1441968" cy="1139395"/>
      </dsp:txXfrm>
    </dsp:sp>
    <dsp:sp modelId="{E10C02ED-7983-4BBD-B6DD-B8B0E4F13511}">
      <dsp:nvSpPr>
        <dsp:cNvPr id="0" name=""/>
        <dsp:cNvSpPr/>
      </dsp:nvSpPr>
      <dsp:spPr>
        <a:xfrm rot="19440000">
          <a:off x="4772622" y="2096085"/>
          <a:ext cx="2071958"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D80EBE-3820-4ED8-B030-CCD9C8A4C16A}">
      <dsp:nvSpPr>
        <dsp:cNvPr id="0" name=""/>
        <dsp:cNvSpPr/>
      </dsp:nvSpPr>
      <dsp:spPr>
        <a:xfrm>
          <a:off x="5890294" y="1189982"/>
          <a:ext cx="1512864"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Education decline</a:t>
          </a:r>
          <a:endParaRPr lang="en-US" sz="2400" b="1" kern="1200" dirty="0"/>
        </a:p>
      </dsp:txBody>
      <dsp:txXfrm>
        <a:off x="5925742" y="1225430"/>
        <a:ext cx="1441968" cy="1139395"/>
      </dsp:txXfrm>
    </dsp:sp>
    <dsp:sp modelId="{8D9EC68A-1282-40C9-94D9-5E37831A9F8B}">
      <dsp:nvSpPr>
        <dsp:cNvPr id="0" name=""/>
        <dsp:cNvSpPr/>
      </dsp:nvSpPr>
      <dsp:spPr>
        <a:xfrm>
          <a:off x="5199887" y="3411071"/>
          <a:ext cx="2071958" cy="61595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D9AA5-B02D-4644-BCCD-9A6F236D79F7}">
      <dsp:nvSpPr>
        <dsp:cNvPr id="0" name=""/>
        <dsp:cNvSpPr/>
      </dsp:nvSpPr>
      <dsp:spPr>
        <a:xfrm>
          <a:off x="6283174" y="3113901"/>
          <a:ext cx="1977343" cy="1210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Skyrocketing CEO Pay</a:t>
          </a:r>
          <a:endParaRPr lang="en-US" sz="2400" b="1" kern="1200" dirty="0"/>
        </a:p>
      </dsp:txBody>
      <dsp:txXfrm>
        <a:off x="6318622" y="3149349"/>
        <a:ext cx="1906447" cy="1139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20D5-408B-4050-B501-657F277577C8}">
      <dsp:nvSpPr>
        <dsp:cNvPr id="0" name=""/>
        <dsp:cNvSpPr/>
      </dsp:nvSpPr>
      <dsp:spPr>
        <a:xfrm rot="16200000">
          <a:off x="-1432638" y="1433586"/>
          <a:ext cx="5334000" cy="2466826"/>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POLITICIANS</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Need more and more money for elections</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Depend more on  rich donors</a:t>
          </a:r>
          <a:endParaRPr lang="en-US" sz="2400" b="1" kern="1200" dirty="0"/>
        </a:p>
      </dsp:txBody>
      <dsp:txXfrm rot="5400000">
        <a:off x="949" y="1066799"/>
        <a:ext cx="2466826" cy="3200400"/>
      </dsp:txXfrm>
    </dsp:sp>
    <dsp:sp modelId="{41A2C94D-5F02-40B9-9787-CA58149E26C1}">
      <dsp:nvSpPr>
        <dsp:cNvPr id="0" name=""/>
        <dsp:cNvSpPr/>
      </dsp:nvSpPr>
      <dsp:spPr>
        <a:xfrm rot="16200000">
          <a:off x="1219200" y="1433586"/>
          <a:ext cx="5334000" cy="2466826"/>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858" bIns="0" numCol="1" spcCol="1270" anchor="t" anchorCtr="0">
          <a:noAutofit/>
        </a:bodyPr>
        <a:lstStyle/>
        <a:p>
          <a:pPr lvl="0" algn="l" defTabSz="1200150">
            <a:lnSpc>
              <a:spcPct val="90000"/>
            </a:lnSpc>
            <a:spcBef>
              <a:spcPct val="0"/>
            </a:spcBef>
            <a:spcAft>
              <a:spcPct val="35000"/>
            </a:spcAft>
          </a:pPr>
          <a:r>
            <a:rPr lang="en-US" sz="2700" b="1" kern="1200" dirty="0" smtClean="0"/>
            <a:t>RICH ELITES</a:t>
          </a:r>
          <a:endParaRPr lang="en-US" sz="2700" b="1" kern="1200" dirty="0"/>
        </a:p>
        <a:p>
          <a:pPr marL="228600" lvl="1" indent="-228600" algn="l" defTabSz="933450">
            <a:lnSpc>
              <a:spcPct val="90000"/>
            </a:lnSpc>
            <a:spcBef>
              <a:spcPct val="0"/>
            </a:spcBef>
            <a:spcAft>
              <a:spcPct val="15000"/>
            </a:spcAft>
            <a:buChar char="••"/>
          </a:pPr>
          <a:r>
            <a:rPr lang="en-US" sz="2100" b="1" kern="1200" dirty="0" smtClean="0"/>
            <a:t>Buy access and privileges</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Change the rules of the game in their favor</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Get richer</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Buy more access and  privileges</a:t>
          </a:r>
          <a:endParaRPr lang="en-US" sz="2100" b="1" kern="1200" dirty="0"/>
        </a:p>
      </dsp:txBody>
      <dsp:txXfrm rot="5400000">
        <a:off x="2652787" y="1066799"/>
        <a:ext cx="2466826" cy="3200400"/>
      </dsp:txXfrm>
    </dsp:sp>
    <dsp:sp modelId="{2E695EBB-79C2-4DAB-940E-FFDEB29D6CF0}">
      <dsp:nvSpPr>
        <dsp:cNvPr id="0" name=""/>
        <dsp:cNvSpPr/>
      </dsp:nvSpPr>
      <dsp:spPr>
        <a:xfrm rot="16200000">
          <a:off x="3871038" y="1433586"/>
          <a:ext cx="5334000" cy="2466826"/>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THE REST</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Get poorer</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Have less say </a:t>
          </a:r>
          <a:endParaRPr lang="en-US" sz="2400" b="1" kern="1200" dirty="0"/>
        </a:p>
        <a:p>
          <a:pPr marL="285750" lvl="1" indent="-285750" algn="l" defTabSz="1422400">
            <a:lnSpc>
              <a:spcPct val="90000"/>
            </a:lnSpc>
            <a:spcBef>
              <a:spcPct val="0"/>
            </a:spcBef>
            <a:spcAft>
              <a:spcPct val="15000"/>
            </a:spcAft>
            <a:buChar char="••"/>
          </a:pPr>
          <a:r>
            <a:rPr lang="en-US" sz="3200" b="1" kern="1200" dirty="0" smtClean="0">
              <a:solidFill>
                <a:srgbClr val="FF0000"/>
              </a:solidFill>
            </a:rPr>
            <a:t>GIVE UP</a:t>
          </a:r>
          <a:endParaRPr lang="en-US" sz="3200" b="1" kern="1200" dirty="0">
            <a:solidFill>
              <a:srgbClr val="FF0000"/>
            </a:solidFill>
          </a:endParaRPr>
        </a:p>
      </dsp:txBody>
      <dsp:txXfrm rot="5400000">
        <a:off x="5304625" y="1066799"/>
        <a:ext cx="2466826" cy="3200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625E373-5AA6-45E7-B2F7-B0DCC60A1E78}" type="datetimeFigureOut">
              <a:rPr lang="en-US"/>
              <a:pPr>
                <a:defRPr/>
              </a:pPr>
              <a:t>4/28/2016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B0C93C2-C201-480F-A1AF-365C2F0F1A07}" type="slidenum">
              <a:rPr lang="en-US"/>
              <a:pPr>
                <a:defRPr/>
              </a:pPr>
              <a:t>‹#›</a:t>
            </a:fld>
            <a:endParaRPr lang="en-US"/>
          </a:p>
        </p:txBody>
      </p:sp>
    </p:spTree>
    <p:extLst>
      <p:ext uri="{BB962C8B-B14F-4D97-AF65-F5344CB8AC3E}">
        <p14:creationId xmlns:p14="http://schemas.microsoft.com/office/powerpoint/2010/main" val="9399351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bo.gov/ftpdocs/98xx/doc9884/12-23-EffectiveTaxRates_Letter.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mazon.com/gp/product/0691146233?ie=UTF8&amp;tag=slatmaga-20&amp;linkCode=as2&amp;camp=1789&amp;creative=390957&amp;creativeASIN=0691146233"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OECD countries today, the average income of the richest 10% of the population is about</a:t>
            </a:r>
          </a:p>
          <a:p>
            <a:pPr>
              <a:spcBef>
                <a:spcPct val="0"/>
              </a:spcBef>
            </a:pPr>
            <a:r>
              <a:rPr lang="en-US" altLang="en-US" smtClean="0"/>
              <a:t>nine times that of the poorest 10% – a ratio of 9 to 1. However, the ratio varies widely from one</a:t>
            </a:r>
          </a:p>
          <a:p>
            <a:pPr>
              <a:spcBef>
                <a:spcPct val="0"/>
              </a:spcBef>
            </a:pPr>
            <a:r>
              <a:rPr lang="en-US" altLang="en-US" smtClean="0"/>
              <a:t>country to another. It is much lower than the OECD average in the Nordic and many</a:t>
            </a:r>
          </a:p>
          <a:p>
            <a:pPr>
              <a:spcBef>
                <a:spcPct val="0"/>
              </a:spcBef>
            </a:pPr>
            <a:r>
              <a:rPr lang="en-US" altLang="en-US" smtClean="0"/>
              <a:t>continental European countries, but reaches 10 to 1 in Italy, Japan, Korea, and the United</a:t>
            </a:r>
          </a:p>
          <a:p>
            <a:pPr>
              <a:spcBef>
                <a:spcPct val="0"/>
              </a:spcBef>
            </a:pPr>
            <a:r>
              <a:rPr lang="en-US" altLang="en-US" smtClean="0"/>
              <a:t>Kingdom; around 14 to 1 in Israel, Turkey, and the United States; and 27 to 1 in Mexico and</a:t>
            </a:r>
          </a:p>
          <a:p>
            <a:pPr>
              <a:spcBef>
                <a:spcPct val="0"/>
              </a:spcBef>
            </a:pPr>
            <a:r>
              <a:rPr lang="en-US" altLang="en-US" smtClean="0"/>
              <a:t>Chile.</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D547E5-4734-4F0A-B005-BA951E5BC4E0}"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48797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BB3A69-7381-41C1-A2F5-7A457EC7578F}" type="slidenum">
              <a:rPr lang="en-US" altLang="en-US"/>
              <a:pPr fontAlgn="base">
                <a:spcBef>
                  <a:spcPct val="0"/>
                </a:spcBef>
                <a:spcAft>
                  <a:spcPct val="0"/>
                </a:spcAft>
              </a:pPr>
              <a:t>38</a:t>
            </a:fld>
            <a:endParaRPr lang="en-US" altLang="en-US"/>
          </a:p>
        </p:txBody>
      </p:sp>
    </p:spTree>
    <p:extLst>
      <p:ext uri="{BB962C8B-B14F-4D97-AF65-F5344CB8AC3E}">
        <p14:creationId xmlns:p14="http://schemas.microsoft.com/office/powerpoint/2010/main" val="421885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BB3A69-7381-41C1-A2F5-7A457EC7578F}" type="slidenum">
              <a:rPr lang="en-US" altLang="en-US"/>
              <a:pPr fontAlgn="base">
                <a:spcBef>
                  <a:spcPct val="0"/>
                </a:spcBef>
                <a:spcAft>
                  <a:spcPct val="0"/>
                </a:spcAft>
              </a:pPr>
              <a:t>39</a:t>
            </a:fld>
            <a:endParaRPr lang="en-US" altLang="en-US"/>
          </a:p>
        </p:txBody>
      </p:sp>
    </p:spTree>
    <p:extLst>
      <p:ext uri="{BB962C8B-B14F-4D97-AF65-F5344CB8AC3E}">
        <p14:creationId xmlns:p14="http://schemas.microsoft.com/office/powerpoint/2010/main" val="32563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fontAlgn="auto">
              <a:spcBef>
                <a:spcPts val="0"/>
              </a:spcBef>
              <a:spcAft>
                <a:spcPts val="0"/>
              </a:spcAft>
              <a:defRPr/>
            </a:pPr>
            <a:r>
              <a:rPr lang="en-US" sz="9600" smtClean="0"/>
              <a:t>The family lives of today’s moderately educated Americans, which in the 1970s closely resembled those of college graduates, now increasingly resemble those of high-school dropouts, too often burdened by financial stress, partner conflict, single parenting, and troubled children. </a:t>
            </a:r>
            <a:endParaRPr lang="en-US"/>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945FA9-CB25-4E36-A3D0-50A6CC9A716D}"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126310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spcBef>
                <a:spcPct val="0"/>
              </a:spcBef>
            </a:pPr>
            <a:r>
              <a:rPr lang="en-US" altLang="en-US" smtClean="0"/>
              <a:t>“…if the transformation of the world economy lifts four people in China and India out of poverty and into the middle class, and meanwhile means one American drops out of the middle class, that’s not such a bad trade”.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7EE1BE-21E4-412E-94DC-370A726D1B42}"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146551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Germany excessive executive compensation is mitigated by such institutional features as the two‐tier company</a:t>
            </a:r>
          </a:p>
          <a:p>
            <a:pPr>
              <a:spcBef>
                <a:spcPct val="0"/>
              </a:spcBef>
            </a:pPr>
            <a:r>
              <a:rPr lang="en-US" altLang="en-US" smtClean="0"/>
              <a:t>board with strong labor representation, “legal co‐determination rights,” and a high tax</a:t>
            </a:r>
          </a:p>
          <a:p>
            <a:pPr>
              <a:spcBef>
                <a:spcPct val="0"/>
              </a:spcBef>
            </a:pPr>
            <a:r>
              <a:rPr lang="en-US" altLang="en-US" smtClean="0"/>
              <a:t>rate on capital gains from stock options” (Ponssard, 2001).</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BBACFE-4766-4EB7-84FB-BB69B12C30AF}"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352124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Is the last point too polemic?</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3196ED-F45B-4C3B-A101-83E1D639CA53}" type="slidenum">
              <a:rPr lang="en-US" altLang="en-US"/>
              <a:pPr fontAlgn="base">
                <a:spcBef>
                  <a:spcPct val="0"/>
                </a:spcBef>
                <a:spcAft>
                  <a:spcPct val="0"/>
                </a:spcAft>
              </a:pPr>
              <a:t>23</a:t>
            </a:fld>
            <a:endParaRPr lang="en-US" altLang="en-US"/>
          </a:p>
        </p:txBody>
      </p:sp>
    </p:spTree>
    <p:extLst>
      <p:ext uri="{BB962C8B-B14F-4D97-AF65-F5344CB8AC3E}">
        <p14:creationId xmlns:p14="http://schemas.microsoft.com/office/powerpoint/2010/main" val="357311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Is the last point too polemic?</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3196ED-F45B-4C3B-A101-83E1D639CA53}" type="slidenum">
              <a:rPr lang="en-US" altLang="en-US"/>
              <a:pPr fontAlgn="base">
                <a:spcBef>
                  <a:spcPct val="0"/>
                </a:spcBef>
                <a:spcAft>
                  <a:spcPct val="0"/>
                </a:spcAft>
              </a:pPr>
              <a:t>24</a:t>
            </a:fld>
            <a:endParaRPr lang="en-US" altLang="en-US"/>
          </a:p>
        </p:txBody>
      </p:sp>
    </p:spTree>
    <p:extLst>
      <p:ext uri="{BB962C8B-B14F-4D97-AF65-F5344CB8AC3E}">
        <p14:creationId xmlns:p14="http://schemas.microsoft.com/office/powerpoint/2010/main" val="359801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Is the last point too polemic?</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3196ED-F45B-4C3B-A101-83E1D639CA53}" type="slidenum">
              <a:rPr lang="en-US" altLang="en-US"/>
              <a:pPr fontAlgn="base">
                <a:spcBef>
                  <a:spcPct val="0"/>
                </a:spcBef>
                <a:spcAft>
                  <a:spcPct val="0"/>
                </a:spcAft>
              </a:pPr>
              <a:t>26</a:t>
            </a:fld>
            <a:endParaRPr lang="en-US" altLang="en-US"/>
          </a:p>
        </p:txBody>
      </p:sp>
    </p:spTree>
    <p:extLst>
      <p:ext uri="{BB962C8B-B14F-4D97-AF65-F5344CB8AC3E}">
        <p14:creationId xmlns:p14="http://schemas.microsoft.com/office/powerpoint/2010/main" val="286298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At a time when the workforce needed to be smarter, Americans got dumber…Unlike the computerization trend, the slowdown of educational attainment gains is not occurring in all industrialized nations; it is uniquely American.”   Timothy Noah, The Great Divergence</a:t>
            </a:r>
          </a:p>
          <a:p>
            <a:pPr>
              <a:spcBef>
                <a:spcPct val="0"/>
              </a:spcBef>
            </a:pPr>
            <a:endParaRPr lang="en-US" altLang="en-US" smtClean="0"/>
          </a:p>
          <a:p>
            <a:pPr>
              <a:spcBef>
                <a:spcPct val="0"/>
              </a:spcBef>
            </a:pPr>
            <a:r>
              <a:rPr lang="en-US" altLang="en-US" smtClean="0"/>
              <a:t>In 1979, the effective tax rate on the top 0.01 percent (i.e., rich people) was 42.9 percent, </a:t>
            </a:r>
            <a:r>
              <a:rPr lang="en-US" altLang="en-US" smtClean="0">
                <a:hlinkClick r:id="rId3"/>
              </a:rPr>
              <a:t>according to</a:t>
            </a:r>
            <a:r>
              <a:rPr lang="en-US" altLang="en-US" smtClean="0"/>
              <a:t> the Congressional Budget Office. By Reagan's last year in office it was 32.2 percent. From 1989 to 2005 (the last year for which data are available), as income inequality continued to climb, the effective tax rate on the top 0.01 percent largely held steady; in most years it remained in the low 30s, surging to 41 during Clinton's first term but falling back during his second, where it remained.</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9058105-13C3-48AB-976E-FB9C51C093F6}" type="slidenum">
              <a:rPr lang="en-US" altLang="en-US"/>
              <a:pPr fontAlgn="base">
                <a:spcBef>
                  <a:spcPct val="0"/>
                </a:spcBef>
                <a:spcAft>
                  <a:spcPct val="0"/>
                </a:spcAft>
              </a:pPr>
              <a:t>28</a:t>
            </a:fld>
            <a:endParaRPr lang="en-US" altLang="en-US"/>
          </a:p>
        </p:txBody>
      </p:sp>
    </p:spTree>
    <p:extLst>
      <p:ext uri="{BB962C8B-B14F-4D97-AF65-F5344CB8AC3E}">
        <p14:creationId xmlns:p14="http://schemas.microsoft.com/office/powerpoint/2010/main" val="70033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his 2008 book </a:t>
            </a:r>
            <a:r>
              <a:rPr lang="en-US" altLang="en-US" i="1" smtClean="0">
                <a:hlinkClick r:id="rId3"/>
              </a:rPr>
              <a:t>Unequal Democracy</a:t>
            </a:r>
            <a:r>
              <a:rPr lang="en-US" altLang="en-US" smtClean="0"/>
              <a:t>, Larry Bartels, a Princeton political scientist, writes:</a:t>
            </a:r>
          </a:p>
          <a:p>
            <a:pPr>
              <a:spcBef>
                <a:spcPct val="0"/>
              </a:spcBef>
            </a:pPr>
            <a:r>
              <a:rPr lang="en-US" altLang="en-US" smtClean="0"/>
              <a:t/>
            </a:r>
            <a:br>
              <a:rPr lang="en-US" altLang="en-US" smtClean="0"/>
            </a:br>
            <a:r>
              <a:rPr lang="en-US" altLang="en-US" smtClean="0"/>
              <a:t>[T]he narrowly economic focus of most previous studies of inequality has caused them to miss what may be the most important single influence on the changing U.S. income distribution over the past half-century—the contrasting policy choices of Democratic and Republican presidents. Under Republican administrations, real income growth for the lower- and middle-classes has consistently lagged well behind the income growth rate for the rich—and well behind the income growth rate for the lower and middle classes themselves under Democratic administrations.</a:t>
            </a:r>
          </a:p>
          <a:p>
            <a:pPr>
              <a:spcBef>
                <a:spcPct val="0"/>
              </a:spcBef>
            </a:pPr>
            <a:endParaRPr lang="en-US" altLang="en-US" smtClean="0"/>
          </a:p>
          <a:p>
            <a:pPr>
              <a:spcBef>
                <a:spcPct val="0"/>
              </a:spcBef>
            </a:pPr>
            <a:r>
              <a:rPr lang="en-US" altLang="en-US" smtClean="0"/>
              <a:t>In Democrat-world, pre-tax income increased 2.64 percent annually for the poor and lower-middle-class and 2.12 percent annually for the upper-middle-class and rich. There was no Great Divergence. Instead, the Great Compression—the egalitarian income trend that prevailed through the 1940s, 1950s, and 1960s—continued to the present, albeit with incomes converging less rapidly than before. In Republican-world, meanwhile, pre-tax income increased 0.43 percent annually for the poor and lower-middle-class and 1.90 percent for the upper-middle-class and rich. Not only did the Great Divergence occur; it was more greatly divergent. </a:t>
            </a:r>
          </a:p>
          <a:p>
            <a:pPr>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EE9E68-FF09-49EA-8FA6-F6D0563907E1}" type="slidenum">
              <a:rPr lang="en-US" altLang="en-US"/>
              <a:pPr fontAlgn="base">
                <a:spcBef>
                  <a:spcPct val="0"/>
                </a:spcBef>
                <a:spcAft>
                  <a:spcPct val="0"/>
                </a:spcAft>
              </a:pPr>
              <a:t>35</a:t>
            </a:fld>
            <a:endParaRPr lang="en-US" altLang="en-US"/>
          </a:p>
        </p:txBody>
      </p:sp>
      <p:pic>
        <p:nvPicPr>
          <p:cNvPr id="563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828800"/>
            <a:ext cx="80406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603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fld id="{0E0B6B74-FC2B-4BDA-9B24-55549FEEB0C2}" type="datetimeFigureOut">
              <a:rPr lang="en-US" smtClean="0"/>
              <a:pPr>
                <a:defRPr/>
              </a:pPr>
              <a:t>4/28/2016</a:t>
            </a:fld>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C1972A56-7411-4725-9BA7-FB36DB17622E}" type="slidenum">
              <a:rPr lang="en-US" smtClean="0"/>
              <a:pPr>
                <a:defRPr/>
              </a:pPr>
              <a:t>‹#›</a:t>
            </a:fld>
            <a:endParaRPr lang="en-US"/>
          </a:p>
        </p:txBody>
      </p:sp>
    </p:spTree>
    <p:extLst>
      <p:ext uri="{BB962C8B-B14F-4D97-AF65-F5344CB8AC3E}">
        <p14:creationId xmlns:p14="http://schemas.microsoft.com/office/powerpoint/2010/main" val="19640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120022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406193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130030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118363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371655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135958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E4B8413-C31F-495E-9084-FD2FBC34FA0C}"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6223C6-22B7-4C88-A575-02CBA1EF1056}" type="slidenum">
              <a:rPr lang="en-US" smtClean="0"/>
              <a:pPr>
                <a:defRPr/>
              </a:pPr>
              <a:t>‹#›</a:t>
            </a:fld>
            <a:endParaRPr lang="en-US"/>
          </a:p>
        </p:txBody>
      </p:sp>
    </p:spTree>
    <p:extLst>
      <p:ext uri="{BB962C8B-B14F-4D97-AF65-F5344CB8AC3E}">
        <p14:creationId xmlns:p14="http://schemas.microsoft.com/office/powerpoint/2010/main" val="183730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1939C64-B5BE-4E33-927C-77885D76578C}"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C1B1CE-84C8-4E92-BD7D-9AF71F83B040}" type="slidenum">
              <a:rPr lang="en-US" smtClean="0"/>
              <a:pPr>
                <a:defRPr/>
              </a:pPr>
              <a:t>‹#›</a:t>
            </a:fld>
            <a:endParaRPr lang="en-US"/>
          </a:p>
        </p:txBody>
      </p:sp>
    </p:spTree>
    <p:extLst>
      <p:ext uri="{BB962C8B-B14F-4D97-AF65-F5344CB8AC3E}">
        <p14:creationId xmlns:p14="http://schemas.microsoft.com/office/powerpoint/2010/main" val="226689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5F56A62-A22F-4D05-AADE-D13DD58968CC}"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E68D09-E8B2-4DF9-861D-F86F6B373199}" type="slidenum">
              <a:rPr lang="en-US" smtClean="0"/>
              <a:pPr>
                <a:defRPr/>
              </a:pPr>
              <a:t>‹#›</a:t>
            </a:fld>
            <a:endParaRPr lang="en-US"/>
          </a:p>
        </p:txBody>
      </p:sp>
    </p:spTree>
    <p:extLst>
      <p:ext uri="{BB962C8B-B14F-4D97-AF65-F5344CB8AC3E}">
        <p14:creationId xmlns:p14="http://schemas.microsoft.com/office/powerpoint/2010/main" val="8757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CD6ECBB-6EDD-4AC4-BC58-D19667C6CD9B}" type="datetimeFigureOut">
              <a:rPr lang="en-US" smtClean="0"/>
              <a:pPr>
                <a:defRPr/>
              </a:pPr>
              <a:t>4/28/2016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B9835E-794E-4C95-A84A-D30EF7FD918B}" type="slidenum">
              <a:rPr lang="en-US" smtClean="0"/>
              <a:pPr>
                <a:defRPr/>
              </a:pPr>
              <a:t>‹#›</a:t>
            </a:fld>
            <a:endParaRPr lang="en-US"/>
          </a:p>
        </p:txBody>
      </p:sp>
    </p:spTree>
    <p:extLst>
      <p:ext uri="{BB962C8B-B14F-4D97-AF65-F5344CB8AC3E}">
        <p14:creationId xmlns:p14="http://schemas.microsoft.com/office/powerpoint/2010/main" val="68847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B7C7C4D-650B-4B7B-9B63-44FFAF5CB9C1}" type="datetimeFigureOut">
              <a:rPr lang="en-US" smtClean="0"/>
              <a:pPr>
                <a:defRPr/>
              </a:pPr>
              <a:t>4/28/2016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6C58A6-024A-4A6D-B13D-29F0CC4D2658}" type="slidenum">
              <a:rPr lang="en-US" smtClean="0"/>
              <a:pPr>
                <a:defRPr/>
              </a:pPr>
              <a:t>‹#›</a:t>
            </a:fld>
            <a:endParaRPr lang="en-US"/>
          </a:p>
        </p:txBody>
      </p:sp>
    </p:spTree>
    <p:extLst>
      <p:ext uri="{BB962C8B-B14F-4D97-AF65-F5344CB8AC3E}">
        <p14:creationId xmlns:p14="http://schemas.microsoft.com/office/powerpoint/2010/main" val="288019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6AFE515-5969-4051-AA39-6A5D4CC722DC}" type="datetimeFigureOut">
              <a:rPr lang="en-US" smtClean="0"/>
              <a:pPr>
                <a:defRPr/>
              </a:pPr>
              <a:t>4/28/2016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676FB2-EDF2-434F-872A-A8D38D60F987}" type="slidenum">
              <a:rPr lang="en-US" smtClean="0"/>
              <a:pPr>
                <a:defRPr/>
              </a:pPr>
              <a:t>‹#›</a:t>
            </a:fld>
            <a:endParaRPr lang="en-US"/>
          </a:p>
        </p:txBody>
      </p:sp>
    </p:spTree>
    <p:extLst>
      <p:ext uri="{BB962C8B-B14F-4D97-AF65-F5344CB8AC3E}">
        <p14:creationId xmlns:p14="http://schemas.microsoft.com/office/powerpoint/2010/main" val="88708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459EB11-3FB8-4772-9886-8BDC4B72ACE7}" type="datetimeFigureOut">
              <a:rPr lang="en-US" smtClean="0"/>
              <a:pPr>
                <a:defRPr/>
              </a:pPr>
              <a:t>4/28/2016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E97172-7769-4533-BBD9-86AD25F58E11}" type="slidenum">
              <a:rPr lang="en-US" smtClean="0"/>
              <a:pPr>
                <a:defRPr/>
              </a:pPr>
              <a:t>‹#›</a:t>
            </a:fld>
            <a:endParaRPr lang="en-US"/>
          </a:p>
        </p:txBody>
      </p:sp>
    </p:spTree>
    <p:extLst>
      <p:ext uri="{BB962C8B-B14F-4D97-AF65-F5344CB8AC3E}">
        <p14:creationId xmlns:p14="http://schemas.microsoft.com/office/powerpoint/2010/main" val="135977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fld id="{D8E4F982-0998-4DBC-9D1A-C2A590667EB6}" type="datetimeFigureOut">
              <a:rPr lang="en-US" smtClean="0"/>
              <a:pPr>
                <a:defRPr/>
              </a:pPr>
              <a:t>4/28/2016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558B58D-72AB-4746-B69E-AE896B4248B4}" type="slidenum">
              <a:rPr lang="en-US" smtClean="0"/>
              <a:pPr>
                <a:defRPr/>
              </a:pPr>
              <a:t>‹#›</a:t>
            </a:fld>
            <a:endParaRPr lang="en-US"/>
          </a:p>
        </p:txBody>
      </p:sp>
    </p:spTree>
    <p:extLst>
      <p:ext uri="{BB962C8B-B14F-4D97-AF65-F5344CB8AC3E}">
        <p14:creationId xmlns:p14="http://schemas.microsoft.com/office/powerpoint/2010/main" val="349114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188DCBF-A8E3-457A-92CB-B0251E89DEE6}" type="datetimeFigureOut">
              <a:rPr lang="en-US" smtClean="0"/>
              <a:pPr>
                <a:defRPr/>
              </a:pPr>
              <a:t>4/28/2016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0922BE-9E47-4B3C-88A3-D8A3C90047B0}" type="slidenum">
              <a:rPr lang="en-US" smtClean="0"/>
              <a:pPr>
                <a:defRPr/>
              </a:pPr>
              <a:t>‹#›</a:t>
            </a:fld>
            <a:endParaRPr lang="en-US"/>
          </a:p>
        </p:txBody>
      </p:sp>
    </p:spTree>
    <p:extLst>
      <p:ext uri="{BB962C8B-B14F-4D97-AF65-F5344CB8AC3E}">
        <p14:creationId xmlns:p14="http://schemas.microsoft.com/office/powerpoint/2010/main" val="257615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4D28069-6D48-4354-9371-76964110B103}" type="datetimeFigureOut">
              <a:rPr lang="en-US" smtClean="0"/>
              <a:pPr>
                <a:defRPr/>
              </a:pPr>
              <a:t>4/28/2016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9484BA-C6DB-47F2-A062-91E10A80DEBB}" type="slidenum">
              <a:rPr lang="en-US" smtClean="0"/>
              <a:pPr>
                <a:defRPr/>
              </a:pPr>
              <a:t>‹#›</a:t>
            </a:fld>
            <a:endParaRPr lang="en-US"/>
          </a:p>
        </p:txBody>
      </p:sp>
    </p:spTree>
    <p:extLst>
      <p:ext uri="{BB962C8B-B14F-4D97-AF65-F5344CB8AC3E}">
        <p14:creationId xmlns:p14="http://schemas.microsoft.com/office/powerpoint/2010/main" val="371624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0A60"/>
            </a:gs>
            <a:gs pos="32000">
              <a:schemeClr val="bg1"/>
            </a:gs>
            <a:gs pos="69000">
              <a:srgbClr val="0000FF"/>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D04D7CD4-CFB8-473D-BE88-B0E2913D62B0}" type="datetimeFigureOut">
              <a:rPr lang="en-US" smtClean="0"/>
              <a:pPr>
                <a:defRPr/>
              </a:pPr>
              <a:t>4/28/2016</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59F75DF-7C14-440A-B294-B1E3EE108BED}" type="slidenum">
              <a:rPr lang="en-US" smtClean="0"/>
              <a:pPr>
                <a:defRPr/>
              </a:pPr>
              <a:t>‹#›</a:t>
            </a:fld>
            <a:endParaRPr lang="en-US"/>
          </a:p>
        </p:txBody>
      </p:sp>
    </p:spTree>
    <p:extLst>
      <p:ext uri="{BB962C8B-B14F-4D97-AF65-F5344CB8AC3E}">
        <p14:creationId xmlns:p14="http://schemas.microsoft.com/office/powerpoint/2010/main" val="952038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Wealth_Inequality_in_America_Shorter.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PKKQnijns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8200"/>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6000" cap="none" dirty="0" smtClean="0">
                <a:solidFill>
                  <a:srgbClr val="FFFF00"/>
                </a:solidFill>
              </a:rPr>
              <a:t>Income Inequality</a:t>
            </a:r>
            <a:endParaRPr lang="en-US" sz="6000" cap="none" dirty="0">
              <a:solidFill>
                <a:srgbClr val="FFFF00"/>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58078"/>
            <a:ext cx="8077200" cy="48307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622" y="395112"/>
            <a:ext cx="8528756" cy="1456267"/>
          </a:xfrm>
        </p:spPr>
        <p:txBody>
          <a:bodyPr rtlCol="0">
            <a:normAutofit/>
          </a:bodyPr>
          <a:lstStyle/>
          <a:p>
            <a:pPr fontAlgn="auto">
              <a:spcAft>
                <a:spcPts val="0"/>
              </a:spcAft>
              <a:defRPr/>
            </a:pPr>
            <a:r>
              <a:rPr lang="en-US" sz="4800" b="1" cap="none" dirty="0" smtClean="0">
                <a:solidFill>
                  <a:srgbClr val="FFFF00"/>
                </a:solidFill>
              </a:rPr>
              <a:t>How About Economic Mobility</a:t>
            </a:r>
            <a:r>
              <a:rPr lang="en-US" sz="4800" b="1" dirty="0" smtClean="0">
                <a:solidFill>
                  <a:srgbClr val="FFFF00"/>
                </a:solidFill>
              </a:rPr>
              <a:t>?</a:t>
            </a:r>
            <a:endParaRPr lang="en-US" sz="4800" b="1" dirty="0">
              <a:solidFill>
                <a:srgbClr val="FFFF00"/>
              </a:solidFill>
            </a:endParaRPr>
          </a:p>
        </p:txBody>
      </p:sp>
      <p:sp>
        <p:nvSpPr>
          <p:cNvPr id="3" name="Content Placeholder 2"/>
          <p:cNvSpPr>
            <a:spLocks noGrp="1"/>
          </p:cNvSpPr>
          <p:nvPr>
            <p:ph idx="1"/>
          </p:nvPr>
        </p:nvSpPr>
        <p:spPr>
          <a:xfrm>
            <a:off x="457200" y="1758820"/>
            <a:ext cx="8537510" cy="4837922"/>
          </a:xfrm>
        </p:spPr>
        <p:txBody>
          <a:bodyPr rtlCol="0" anchor="t">
            <a:normAutofit/>
          </a:bodyPr>
          <a:lstStyle/>
          <a:p>
            <a:pPr marL="0" fontAlgn="auto">
              <a:spcAft>
                <a:spcPts val="0"/>
              </a:spcAft>
              <a:buFont typeface="Arial" pitchFamily="34" charset="0"/>
              <a:buNone/>
              <a:defRPr/>
            </a:pPr>
            <a:r>
              <a:rPr lang="en-US" sz="4000" dirty="0" smtClean="0"/>
              <a:t>Through much of the nation’s history, absolute mobility was high. But for those born after 1970… </a:t>
            </a:r>
            <a:r>
              <a:rPr lang="en-US" sz="4000" b="1" dirty="0" smtClean="0"/>
              <a:t>absolute mobility has declined</a:t>
            </a:r>
            <a:r>
              <a:rPr lang="en-US" sz="4000" dirty="0" smtClean="0"/>
              <a:t>. </a:t>
            </a:r>
          </a:p>
          <a:p>
            <a:pPr fontAlgn="auto">
              <a:spcAft>
                <a:spcPts val="0"/>
              </a:spcAft>
              <a:buFont typeface="Arial" pitchFamily="34" charset="0"/>
              <a:buNone/>
              <a:defRPr/>
            </a:pPr>
            <a:endParaRPr lang="en-US" sz="4000" dirty="0"/>
          </a:p>
          <a:p>
            <a:pPr fontAlgn="auto">
              <a:spcAft>
                <a:spcPts val="0"/>
              </a:spcAft>
              <a:buFont typeface="Arial" pitchFamily="34" charset="0"/>
              <a:buNone/>
              <a:defRPr/>
            </a:pPr>
            <a:r>
              <a:rPr lang="en-US" sz="2200" dirty="0" smtClean="0"/>
              <a:t>(Brookings, Economic Mobility in America, 2008</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0" y="244378"/>
            <a:ext cx="9144000" cy="1456267"/>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4800" cap="none" dirty="0" smtClean="0">
                <a:solidFill>
                  <a:srgbClr val="FFFF00"/>
                </a:solidFill>
              </a:rPr>
              <a:t>What’s  “Good” About Inequality</a:t>
            </a:r>
            <a:r>
              <a:rPr lang="en-US" sz="4800" dirty="0" smtClean="0">
                <a:solidFill>
                  <a:srgbClr val="FFFF00"/>
                </a:solidFill>
              </a:rPr>
              <a:t>?</a:t>
            </a:r>
            <a:endParaRPr lang="en-US" sz="4800" dirty="0">
              <a:solidFill>
                <a:srgbClr val="FFFF00"/>
              </a:solidFill>
            </a:endParaRPr>
          </a:p>
        </p:txBody>
      </p:sp>
      <p:sp>
        <p:nvSpPr>
          <p:cNvPr id="3" name="Content Placeholder 2"/>
          <p:cNvSpPr>
            <a:spLocks noGrp="1"/>
          </p:cNvSpPr>
          <p:nvPr>
            <p:ph idx="1"/>
          </p:nvPr>
        </p:nvSpPr>
        <p:spPr>
          <a:xfrm>
            <a:off x="275359" y="1553889"/>
            <a:ext cx="8593282" cy="4525963"/>
          </a:xfrm>
        </p:spPr>
        <p:txBody>
          <a:bodyPr/>
          <a:lstStyle/>
          <a:p>
            <a:r>
              <a:rPr lang="en-US" altLang="en-US" sz="4800" dirty="0" smtClean="0"/>
              <a:t>“It motivates people”</a:t>
            </a:r>
          </a:p>
          <a:p>
            <a:r>
              <a:rPr lang="en-US" altLang="en-US" sz="4800" dirty="0" smtClean="0"/>
              <a:t>“Different economic outcomes are ‘natural’”</a:t>
            </a:r>
          </a:p>
          <a:p>
            <a:r>
              <a:rPr lang="en-US" altLang="en-US" sz="4800" dirty="0" smtClean="0"/>
              <a:t>“‘Fixing’ it is socialism, a cure worse than the disease”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456" y="1498215"/>
            <a:ext cx="8287456" cy="5032407"/>
          </a:xfrm>
        </p:spPr>
        <p:txBody>
          <a:bodyPr rtlCol="0">
            <a:normAutofit/>
          </a:bodyPr>
          <a:lstStyle/>
          <a:p>
            <a:pPr fontAlgn="auto">
              <a:spcAft>
                <a:spcPts val="2400"/>
              </a:spcAft>
              <a:defRPr/>
            </a:pPr>
            <a:r>
              <a:rPr lang="en-US" sz="4800" dirty="0" smtClean="0"/>
              <a:t>Morally repugnant</a:t>
            </a:r>
          </a:p>
          <a:p>
            <a:pPr fontAlgn="auto">
              <a:spcAft>
                <a:spcPts val="2400"/>
              </a:spcAft>
              <a:defRPr/>
            </a:pPr>
            <a:r>
              <a:rPr lang="en-US" sz="4800" dirty="0" smtClean="0"/>
              <a:t>Dangerous to democracy</a:t>
            </a:r>
          </a:p>
          <a:p>
            <a:pPr fontAlgn="auto">
              <a:spcAft>
                <a:spcPts val="2400"/>
              </a:spcAft>
              <a:defRPr/>
            </a:pPr>
            <a:r>
              <a:rPr lang="en-US" sz="4800" dirty="0" smtClean="0"/>
              <a:t>Hurt the poor and middle class</a:t>
            </a:r>
          </a:p>
          <a:p>
            <a:pPr fontAlgn="auto">
              <a:spcAft>
                <a:spcPts val="2400"/>
              </a:spcAft>
              <a:defRPr/>
            </a:pPr>
            <a:r>
              <a:rPr lang="en-US" sz="4800" dirty="0" smtClean="0"/>
              <a:t>Tear apart our social fabric</a:t>
            </a:r>
          </a:p>
          <a:p>
            <a:pPr fontAlgn="auto">
              <a:spcAft>
                <a:spcPts val="2400"/>
              </a:spcAft>
              <a:buFont typeface="Arial" pitchFamily="34" charset="0"/>
              <a:buNone/>
              <a:defRPr/>
            </a:pPr>
            <a:endParaRPr lang="en-US" dirty="0"/>
          </a:p>
        </p:txBody>
      </p:sp>
      <p:sp>
        <p:nvSpPr>
          <p:cNvPr id="4" name="Title 1"/>
          <p:cNvSpPr txBox="1">
            <a:spLocks/>
          </p:cNvSpPr>
          <p:nvPr/>
        </p:nvSpPr>
        <p:spPr bwMode="auto">
          <a:xfrm>
            <a:off x="0" y="506060"/>
            <a:ext cx="9144000" cy="1401762"/>
          </a:xfrm>
          <a:prstGeom prst="rect">
            <a:avLst/>
          </a:prstGeom>
          <a:no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r>
              <a:rPr lang="en-US" sz="5400" dirty="0" smtClean="0">
                <a:solidFill>
                  <a:srgbClr val="FFFF00"/>
                </a:solidFill>
              </a:rPr>
              <a:t>What’s  Bad About Inequality?</a:t>
            </a:r>
            <a:endParaRPr lang="en-US" sz="5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52400"/>
            <a:ext cx="8229600" cy="990600"/>
          </a:xfrm>
          <a:noFill/>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b="1" dirty="0" smtClean="0"/>
              <a:t/>
            </a:r>
            <a:br>
              <a:rPr lang="en-US" b="1" dirty="0" smtClean="0"/>
            </a:br>
            <a:r>
              <a:rPr lang="en-US" sz="5300" b="1" dirty="0" smtClean="0">
                <a:solidFill>
                  <a:srgbClr val="FFFF00"/>
                </a:solidFill>
              </a:rPr>
              <a:t>Morally repugnant</a:t>
            </a:r>
            <a:r>
              <a:rPr lang="en-US" b="1" dirty="0" smtClean="0"/>
              <a:t/>
            </a:r>
            <a:br>
              <a:rPr lang="en-US" b="1" dirty="0" smtClean="0"/>
            </a:br>
            <a:endParaRPr lang="en-US" dirty="0"/>
          </a:p>
        </p:txBody>
      </p:sp>
      <p:sp>
        <p:nvSpPr>
          <p:cNvPr id="35842" name="Content Placeholder 5"/>
          <p:cNvSpPr>
            <a:spLocks noGrp="1"/>
          </p:cNvSpPr>
          <p:nvPr>
            <p:ph idx="1"/>
          </p:nvPr>
        </p:nvSpPr>
        <p:spPr/>
        <p:txBody>
          <a:bodyPr/>
          <a:lstStyle/>
          <a:p>
            <a:pPr marL="514350" indent="-514350">
              <a:buFont typeface="Arial" charset="0"/>
              <a:buNone/>
            </a:pPr>
            <a:endParaRPr lang="en-US" alt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220134" y="383821"/>
            <a:ext cx="8686800" cy="903111"/>
          </a:xfrm>
          <a:noFill/>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dirty="0" smtClean="0"/>
              <a:t/>
            </a:r>
            <a:br>
              <a:rPr lang="en-US" dirty="0" smtClean="0"/>
            </a:br>
            <a:r>
              <a:rPr lang="en-US" sz="5800" cap="none" dirty="0" smtClean="0">
                <a:solidFill>
                  <a:srgbClr val="FFFF00"/>
                </a:solidFill>
              </a:rPr>
              <a:t>Tearing Apart Our Social Fabric</a:t>
            </a:r>
            <a:r>
              <a:rPr lang="en-US" dirty="0" smtClean="0"/>
              <a:t/>
            </a:r>
            <a:br>
              <a:rPr lang="en-US" dirty="0" smtClean="0"/>
            </a:br>
            <a:endParaRPr lang="en-US" dirty="0"/>
          </a:p>
        </p:txBody>
      </p:sp>
      <p:sp>
        <p:nvSpPr>
          <p:cNvPr id="3" name="Content Placeholder 2"/>
          <p:cNvSpPr>
            <a:spLocks noGrp="1"/>
          </p:cNvSpPr>
          <p:nvPr>
            <p:ph idx="1"/>
          </p:nvPr>
        </p:nvSpPr>
        <p:spPr>
          <a:xfrm>
            <a:off x="533400" y="1447800"/>
            <a:ext cx="8229600" cy="4262535"/>
          </a:xfrm>
        </p:spPr>
        <p:txBody>
          <a:bodyPr rtlCol="0">
            <a:normAutofit fontScale="47500" lnSpcReduction="20000"/>
          </a:bodyPr>
          <a:lstStyle/>
          <a:p>
            <a:pPr marL="514350" indent="-514350" fontAlgn="auto">
              <a:spcAft>
                <a:spcPts val="0"/>
              </a:spcAft>
              <a:buFont typeface="Arial" pitchFamily="34" charset="0"/>
              <a:buNone/>
              <a:defRPr/>
            </a:pPr>
            <a:endParaRPr lang="en-US" dirty="0" smtClean="0"/>
          </a:p>
          <a:p>
            <a:pPr marL="514350" indent="-514350" fontAlgn="auto">
              <a:spcAft>
                <a:spcPts val="0"/>
              </a:spcAft>
              <a:buFont typeface="Arial" pitchFamily="34" charset="0"/>
              <a:buChar char="•"/>
              <a:defRPr/>
            </a:pPr>
            <a:r>
              <a:rPr lang="en-US" sz="11200" dirty="0" smtClean="0"/>
              <a:t>A cultural chasm has developed between the traditional middle class and the top 30 percent…</a:t>
            </a:r>
          </a:p>
          <a:p>
            <a:pPr marL="0" indent="0" fontAlgn="auto">
              <a:spcAft>
                <a:spcPts val="0"/>
              </a:spcAft>
              <a:buNone/>
              <a:defRPr/>
            </a:pPr>
            <a:endParaRPr lang="en-US" sz="9600" dirty="0" smtClean="0"/>
          </a:p>
          <a:p>
            <a:pPr marL="514350" indent="-514350" fontAlgn="auto">
              <a:spcAft>
                <a:spcPts val="0"/>
              </a:spcAft>
              <a:buFont typeface="Arial" pitchFamily="34" charset="0"/>
              <a:buNone/>
              <a:defRPr/>
            </a:pPr>
            <a:r>
              <a:rPr lang="en-US" sz="4800" dirty="0" smtClean="0"/>
              <a:t>	</a:t>
            </a:r>
            <a:r>
              <a:rPr lang="en-US" sz="4800" u="sng" dirty="0" smtClean="0"/>
              <a:t>Atlantic</a:t>
            </a:r>
            <a:r>
              <a:rPr lang="en-US" sz="4800" dirty="0" smtClean="0"/>
              <a:t>, Can the Middle Class Be Saved, Don Peck  Sept.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446809" y="324043"/>
            <a:ext cx="7772400" cy="1177379"/>
          </a:xfrm>
          <a:noFill/>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sz="6000" cap="none" dirty="0" smtClean="0">
                <a:solidFill>
                  <a:srgbClr val="FFFF00"/>
                </a:solidFill>
              </a:rPr>
              <a:t>Undermines Citizenship</a:t>
            </a:r>
            <a:r>
              <a:rPr lang="en-US" b="1" dirty="0" smtClean="0"/>
              <a:t/>
            </a:r>
            <a:br>
              <a:rPr lang="en-US" b="1" dirty="0" smtClean="0"/>
            </a:br>
            <a:endParaRPr lang="en-US" dirty="0"/>
          </a:p>
        </p:txBody>
      </p:sp>
      <p:sp>
        <p:nvSpPr>
          <p:cNvPr id="36865" name="Content Placeholder 2"/>
          <p:cNvSpPr>
            <a:spLocks noGrp="1"/>
          </p:cNvSpPr>
          <p:nvPr>
            <p:ph idx="1"/>
          </p:nvPr>
        </p:nvSpPr>
        <p:spPr>
          <a:xfrm>
            <a:off x="157560" y="1285787"/>
            <a:ext cx="8557231" cy="5105683"/>
          </a:xfrm>
        </p:spPr>
        <p:txBody>
          <a:bodyPr>
            <a:normAutofit/>
          </a:bodyPr>
          <a:lstStyle/>
          <a:p>
            <a:pPr marL="365760" indent="0">
              <a:lnSpc>
                <a:spcPct val="125000"/>
              </a:lnSpc>
              <a:buFont typeface="Arial" charset="0"/>
              <a:buNone/>
            </a:pPr>
            <a:r>
              <a:rPr lang="en-US" altLang="en-US" sz="4400" dirty="0" smtClean="0"/>
              <a:t>“The U.S.-based CEO of one of the world’s largest hedge funds told me that the hollowing-out of the American middle class didn’t really matter.”</a:t>
            </a:r>
            <a:endParaRPr lang="en-US" altLang="en-US" sz="3600" dirty="0" smtClean="0"/>
          </a:p>
          <a:p>
            <a:pPr marL="514350" indent="-514350">
              <a:buFont typeface="Arial" charset="0"/>
              <a:buNone/>
            </a:pPr>
            <a:endParaRPr lang="en-US" altLang="en-US" sz="1500" b="1" dirty="0" smtClean="0"/>
          </a:p>
          <a:p>
            <a:pPr marL="514350" indent="-514350">
              <a:buFont typeface="Arial" charset="0"/>
              <a:buNone/>
            </a:pPr>
            <a:r>
              <a:rPr lang="en-US" altLang="en-US" sz="1500" b="1" dirty="0" smtClean="0"/>
              <a:t>Atlantic, “The Rise of the New Global Elite”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412044" y="186266"/>
            <a:ext cx="7772400" cy="1456267"/>
          </a:xfrm>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b="1" dirty="0" smtClean="0"/>
              <a:t/>
            </a:r>
            <a:br>
              <a:rPr lang="en-US" b="1" dirty="0" smtClean="0"/>
            </a:br>
            <a:r>
              <a:rPr lang="en-US" b="1" dirty="0" smtClean="0"/>
              <a:t>The Rich are SO Rich! </a:t>
            </a:r>
            <a:br>
              <a:rPr lang="en-US" b="1" dirty="0" smtClean="0"/>
            </a:br>
            <a:endParaRPr lang="en-US" dirty="0"/>
          </a:p>
        </p:txBody>
      </p:sp>
      <p:pic>
        <p:nvPicPr>
          <p:cNvPr id="389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371600"/>
            <a:ext cx="7772400" cy="4953000"/>
          </a:xfrm>
        </p:spPr>
      </p:pic>
      <p:sp>
        <p:nvSpPr>
          <p:cNvPr id="5" name="Rectangle 4"/>
          <p:cNvSpPr/>
          <p:nvPr/>
        </p:nvSpPr>
        <p:spPr>
          <a:xfrm>
            <a:off x="1676400" y="457200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24</a:t>
            </a:r>
          </a:p>
        </p:txBody>
      </p:sp>
      <p:sp>
        <p:nvSpPr>
          <p:cNvPr id="6" name="Rectangle 5"/>
          <p:cNvSpPr/>
          <p:nvPr/>
        </p:nvSpPr>
        <p:spPr>
          <a:xfrm>
            <a:off x="4648200" y="3810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126 </a:t>
            </a:r>
          </a:p>
        </p:txBody>
      </p:sp>
      <p:sp>
        <p:nvSpPr>
          <p:cNvPr id="7" name="Rectangle 6"/>
          <p:cNvSpPr/>
          <p:nvPr/>
        </p:nvSpPr>
        <p:spPr>
          <a:xfrm>
            <a:off x="7543800" y="26670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243</a:t>
            </a:r>
          </a:p>
        </p:txBody>
      </p:sp>
      <p:sp>
        <p:nvSpPr>
          <p:cNvPr id="8" name="Rectangle 7"/>
          <p:cNvSpPr/>
          <p:nvPr/>
        </p:nvSpPr>
        <p:spPr>
          <a:xfrm>
            <a:off x="5638800" y="19812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299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253643" y="248125"/>
            <a:ext cx="8229600" cy="914400"/>
          </a:xfrm>
          <a:noFill/>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b="1" dirty="0" smtClean="0"/>
              <a:t/>
            </a:r>
            <a:br>
              <a:rPr lang="en-US" b="1" dirty="0" smtClean="0"/>
            </a:br>
            <a:r>
              <a:rPr lang="en-US" sz="6000" cap="none" dirty="0" smtClean="0">
                <a:solidFill>
                  <a:srgbClr val="FFFF00"/>
                </a:solidFill>
              </a:rPr>
              <a:t>It Corrupts Our Politics</a:t>
            </a:r>
            <a:r>
              <a:rPr lang="en-US" b="1" dirty="0" smtClean="0"/>
              <a:t/>
            </a:r>
            <a:br>
              <a:rPr lang="en-US" b="1" dirty="0" smtClean="0"/>
            </a:br>
            <a:endParaRPr lang="en-US" dirty="0"/>
          </a:p>
        </p:txBody>
      </p:sp>
      <p:sp>
        <p:nvSpPr>
          <p:cNvPr id="3" name="Content Placeholder 2"/>
          <p:cNvSpPr>
            <a:spLocks noGrp="1"/>
          </p:cNvSpPr>
          <p:nvPr>
            <p:ph idx="1"/>
          </p:nvPr>
        </p:nvSpPr>
        <p:spPr>
          <a:xfrm>
            <a:off x="457200" y="1447800"/>
            <a:ext cx="8229600" cy="4525963"/>
          </a:xfrm>
        </p:spPr>
        <p:txBody>
          <a:bodyPr/>
          <a:lstStyle/>
          <a:p>
            <a:pPr marL="514350" indent="-514350">
              <a:buFont typeface="Arial" charset="0"/>
              <a:buNone/>
            </a:pPr>
            <a:r>
              <a:rPr lang="en-US" altLang="en-US" sz="3600" b="1" dirty="0" smtClean="0"/>
              <a:t>Money for House and Senate Campaigns</a:t>
            </a:r>
          </a:p>
          <a:p>
            <a:pPr marL="514350" indent="-514350"/>
            <a:r>
              <a:rPr lang="en-US" altLang="en-US" sz="3600" dirty="0" smtClean="0"/>
              <a:t>1974 	 </a:t>
            </a:r>
            <a:r>
              <a:rPr lang="en-US" altLang="en-US" sz="2400" dirty="0" smtClean="0"/>
              <a:t>$77 million</a:t>
            </a:r>
          </a:p>
          <a:p>
            <a:pPr marL="514350" indent="-514350"/>
            <a:r>
              <a:rPr lang="en-US" altLang="en-US" sz="3600" dirty="0" smtClean="0"/>
              <a:t>1982 		$343 million</a:t>
            </a:r>
          </a:p>
          <a:p>
            <a:pPr marL="514350" indent="-514350"/>
            <a:r>
              <a:rPr lang="en-US" altLang="en-US" sz="3600" dirty="0" smtClean="0"/>
              <a:t>2010 			 </a:t>
            </a:r>
            <a:r>
              <a:rPr lang="en-US" altLang="en-US" sz="4800" dirty="0" smtClean="0"/>
              <a:t>$1.8 billion</a:t>
            </a:r>
          </a:p>
          <a:p>
            <a:pPr marL="514350" indent="-514350"/>
            <a:r>
              <a:rPr lang="en-US" altLang="en-US" sz="3600" dirty="0" smtClean="0"/>
              <a:t>2012 </a:t>
            </a:r>
            <a:r>
              <a:rPr lang="en-US" altLang="en-US" sz="3600" b="1" dirty="0" smtClean="0"/>
              <a:t>		 		</a:t>
            </a:r>
            <a:r>
              <a:rPr lang="en-US" altLang="en-US" sz="5400" b="1" dirty="0" smtClean="0"/>
              <a:t>3-5 x more!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533400" y="1219200"/>
            <a:ext cx="8153400" cy="4983163"/>
          </a:xfrm>
        </p:spPr>
        <p:txBody>
          <a:bodyPr/>
          <a:lstStyle/>
          <a:p>
            <a:pPr marL="514350" indent="-514350" algn="ctr">
              <a:buFont typeface="Arial" charset="0"/>
              <a:buNone/>
            </a:pPr>
            <a:r>
              <a:rPr lang="en-US" altLang="en-US" sz="2400" b="1" smtClean="0"/>
              <a:t>Productivity Growth and Worker Compensation 1979-2005</a:t>
            </a:r>
          </a:p>
          <a:p>
            <a:pPr marL="514350" indent="-514350">
              <a:buFont typeface="Arial" charset="0"/>
              <a:buNone/>
            </a:pPr>
            <a:endParaRPr lang="en-US" altLang="en-US" b="1" smtClean="0"/>
          </a:p>
          <a:p>
            <a:pPr marL="514350" indent="-514350">
              <a:buFont typeface="Arial" charset="0"/>
              <a:buNone/>
            </a:pPr>
            <a:endParaRPr lang="en-US" altLang="en-US" smtClean="0"/>
          </a:p>
        </p:txBody>
      </p:sp>
      <p:sp>
        <p:nvSpPr>
          <p:cNvPr id="4" name="Title 1"/>
          <p:cNvSpPr txBox="1">
            <a:spLocks/>
          </p:cNvSpPr>
          <p:nvPr/>
        </p:nvSpPr>
        <p:spPr>
          <a:xfrm>
            <a:off x="457200" y="503237"/>
            <a:ext cx="8020756" cy="898526"/>
          </a:xfrm>
          <a:prstGeom prst="rect">
            <a:avLst/>
          </a:prstGeom>
          <a:noFill/>
        </p:spPr>
        <p:style>
          <a:lnRef idx="0">
            <a:schemeClr val="accent2"/>
          </a:lnRef>
          <a:fillRef idx="3">
            <a:schemeClr val="accent2"/>
          </a:fillRef>
          <a:effectRef idx="3">
            <a:schemeClr val="accent2"/>
          </a:effectRef>
          <a:fontRef idx="minor">
            <a:schemeClr val="lt1"/>
          </a:fontRef>
        </p:style>
        <p:txBody>
          <a:bodyPr anchor="ctr">
            <a:normAutofit/>
          </a:bodyPr>
          <a:lstStyle/>
          <a:p>
            <a:pPr algn="ctr" fontAlgn="auto">
              <a:spcAft>
                <a:spcPts val="0"/>
              </a:spcAft>
              <a:defRPr/>
            </a:pPr>
            <a:r>
              <a:rPr lang="en-US" sz="4800" b="1" dirty="0">
                <a:solidFill>
                  <a:srgbClr val="FFFF00"/>
                </a:solidFill>
              </a:rPr>
              <a:t>It Doesn’t Trickle Down!</a:t>
            </a:r>
            <a:r>
              <a:rPr lang="en-US" sz="4000" b="1" dirty="0"/>
              <a:t> </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467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971800" y="3276600"/>
            <a:ext cx="30480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2060"/>
                </a:solidFill>
              </a:rPr>
              <a:t>PRODUCTIVITY</a:t>
            </a:r>
          </a:p>
        </p:txBody>
      </p:sp>
      <p:sp>
        <p:nvSpPr>
          <p:cNvPr id="7" name="Rectangle 6"/>
          <p:cNvSpPr/>
          <p:nvPr/>
        </p:nvSpPr>
        <p:spPr>
          <a:xfrm>
            <a:off x="5529263" y="4419600"/>
            <a:ext cx="25479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accent2">
                    <a:lumMod val="50000"/>
                  </a:schemeClr>
                </a:solidFill>
              </a:rPr>
              <a:t>COMPENSATION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304800" y="96709"/>
            <a:ext cx="8188036" cy="1143000"/>
          </a:xfrm>
          <a:noFill/>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sz="4800" dirty="0" smtClean="0">
                <a:solidFill>
                  <a:srgbClr val="FFFF00"/>
                </a:solidFill>
              </a:rPr>
              <a:t>This is New in Recent History</a:t>
            </a:r>
            <a:endParaRPr lang="en-US" sz="4800" dirty="0">
              <a:solidFill>
                <a:srgbClr val="FFFF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509" y="1153132"/>
            <a:ext cx="7297882" cy="5290964"/>
          </a:xfrm>
        </p:spPr>
      </p:pic>
    </p:spTree>
    <p:extLst>
      <p:ext uri="{BB962C8B-B14F-4D97-AF65-F5344CB8AC3E}">
        <p14:creationId xmlns:p14="http://schemas.microsoft.com/office/powerpoint/2010/main" val="410964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066800"/>
          </a:xfrm>
          <a:noFill/>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5400" cap="none" dirty="0" smtClean="0">
                <a:solidFill>
                  <a:srgbClr val="FFFF00"/>
                </a:solidFill>
              </a:rPr>
              <a:t>Seven Unitarian Principles</a:t>
            </a:r>
            <a:endParaRPr lang="en-US" sz="5400" cap="none" dirty="0">
              <a:solidFill>
                <a:srgbClr val="FFFF00"/>
              </a:solidFill>
            </a:endParaRPr>
          </a:p>
        </p:txBody>
      </p:sp>
      <p:sp>
        <p:nvSpPr>
          <p:cNvPr id="2" name="Content Placeholder 1"/>
          <p:cNvSpPr>
            <a:spLocks noGrp="1"/>
          </p:cNvSpPr>
          <p:nvPr>
            <p:ph sz="half" idx="1"/>
          </p:nvPr>
        </p:nvSpPr>
        <p:spPr>
          <a:xfrm>
            <a:off x="457200" y="1600200"/>
            <a:ext cx="6451600" cy="4525963"/>
          </a:xfrm>
        </p:spPr>
        <p:txBody>
          <a:bodyPr/>
          <a:lstStyle/>
          <a:p>
            <a:pPr marL="742950" indent="-742950">
              <a:buFont typeface="+mj-lt"/>
              <a:buAutoNum type="arabicPeriod"/>
            </a:pPr>
            <a:r>
              <a:rPr lang="en-US" sz="4400" dirty="0" smtClean="0"/>
              <a:t>Inherent </a:t>
            </a:r>
            <a:r>
              <a:rPr lang="en-US" sz="4400" dirty="0"/>
              <a:t>worth and dignity of </a:t>
            </a:r>
            <a:r>
              <a:rPr lang="en-US" sz="4400" dirty="0" smtClean="0"/>
              <a:t>every person</a:t>
            </a:r>
          </a:p>
          <a:p>
            <a:pPr marL="742950" indent="-742950">
              <a:buFont typeface="+mj-lt"/>
              <a:buAutoNum type="arabicPeriod"/>
            </a:pPr>
            <a:r>
              <a:rPr lang="en-US" sz="4400" dirty="0" smtClean="0"/>
              <a:t>Justice</a:t>
            </a:r>
            <a:r>
              <a:rPr lang="en-US" sz="4400" dirty="0"/>
              <a:t>, equity and </a:t>
            </a:r>
            <a:r>
              <a:rPr lang="en-US" sz="4400" dirty="0" smtClean="0"/>
              <a:t>compassion</a:t>
            </a:r>
            <a:endParaRPr lang="en-US" sz="4400" dirty="0"/>
          </a:p>
          <a:p>
            <a:pPr marL="742950" indent="-742950">
              <a:buFont typeface="+mj-lt"/>
              <a:buAutoNum type="arabicPeriod" startAt="5"/>
            </a:pPr>
            <a:r>
              <a:rPr lang="en-US" sz="4400" dirty="0" smtClean="0"/>
              <a:t>Democratic </a:t>
            </a:r>
            <a:r>
              <a:rPr lang="en-US" sz="4400" dirty="0"/>
              <a:t>process </a:t>
            </a:r>
            <a:r>
              <a:rPr lang="en-US" sz="4400" dirty="0" smtClean="0"/>
              <a:t>in </a:t>
            </a:r>
            <a:r>
              <a:rPr lang="en-US" sz="4400" dirty="0"/>
              <a:t>society at </a:t>
            </a:r>
            <a:r>
              <a:rPr lang="en-US" sz="4400" dirty="0" smtClean="0"/>
              <a:t>large</a:t>
            </a:r>
            <a:endParaRPr lang="en-US" sz="4400" dirty="0"/>
          </a:p>
          <a:p>
            <a:endParaRPr lang="en-US" dirty="0"/>
          </a:p>
        </p:txBody>
      </p:sp>
      <p:sp>
        <p:nvSpPr>
          <p:cNvPr id="5" name="Content Placeholder 4"/>
          <p:cNvSpPr>
            <a:spLocks noGrp="1"/>
          </p:cNvSpPr>
          <p:nvPr>
            <p:ph sz="half" idx="2"/>
          </p:nvPr>
        </p:nvSpPr>
        <p:spPr>
          <a:xfrm>
            <a:off x="4648200" y="2057400"/>
            <a:ext cx="4038600" cy="4525963"/>
          </a:xfrm>
        </p:spPr>
        <p:txBody>
          <a:bodyPr rtlCol="0">
            <a:normAutofit/>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904" y="2867378"/>
            <a:ext cx="2652096" cy="3369733"/>
          </a:xfrm>
          <a:prstGeom prst="rect">
            <a:avLst/>
          </a:prstGeom>
          <a:solidFill>
            <a:schemeClr val="bg2">
              <a:lumMod val="60000"/>
              <a:lumOff val="4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0" y="381000"/>
            <a:ext cx="9144000" cy="838200"/>
          </a:xfrm>
          <a:noFill/>
        </p:spPr>
        <p:style>
          <a:lnRef idx="0">
            <a:schemeClr val="accent2"/>
          </a:lnRef>
          <a:fillRef idx="3">
            <a:schemeClr val="accent2"/>
          </a:fillRef>
          <a:effectRef idx="3">
            <a:schemeClr val="accent2"/>
          </a:effectRef>
          <a:fontRef idx="minor">
            <a:schemeClr val="lt1"/>
          </a:fontRef>
        </p:style>
        <p:txBody>
          <a:bodyPr rtlCol="0">
            <a:normAutofit/>
          </a:bodyPr>
          <a:lstStyle/>
          <a:p>
            <a:pPr marL="514350" indent="-514350" fontAlgn="auto">
              <a:spcAft>
                <a:spcPts val="0"/>
              </a:spcAft>
              <a:defRPr/>
            </a:pPr>
            <a:r>
              <a:rPr lang="en-US" sz="4800" cap="none" dirty="0" smtClean="0">
                <a:solidFill>
                  <a:srgbClr val="FFFF00"/>
                </a:solidFill>
              </a:rPr>
              <a:t>Hurting The Poor And Middle Class</a:t>
            </a:r>
          </a:p>
        </p:txBody>
      </p:sp>
      <p:sp>
        <p:nvSpPr>
          <p:cNvPr id="67588" name="Rectangle 4"/>
          <p:cNvSpPr>
            <a:spLocks noChangeArrowheads="1"/>
          </p:cNvSpPr>
          <p:nvPr/>
        </p:nvSpPr>
        <p:spPr bwMode="auto">
          <a:xfrm>
            <a:off x="1846263" y="2863850"/>
            <a:ext cx="84137" cy="1931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Rectangle 5"/>
          <p:cNvSpPr>
            <a:spLocks noChangeArrowheads="1"/>
          </p:cNvSpPr>
          <p:nvPr/>
        </p:nvSpPr>
        <p:spPr bwMode="auto">
          <a:xfrm>
            <a:off x="1958975" y="2808288"/>
            <a:ext cx="212725" cy="1997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0" name="Rectangle 6"/>
          <p:cNvSpPr>
            <a:spLocks noChangeArrowheads="1"/>
          </p:cNvSpPr>
          <p:nvPr/>
        </p:nvSpPr>
        <p:spPr bwMode="auto">
          <a:xfrm>
            <a:off x="2211388" y="4321175"/>
            <a:ext cx="438150" cy="476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1" name="Rectangle 7"/>
          <p:cNvSpPr>
            <a:spLocks noChangeArrowheads="1"/>
          </p:cNvSpPr>
          <p:nvPr/>
        </p:nvSpPr>
        <p:spPr bwMode="auto">
          <a:xfrm>
            <a:off x="2678113" y="4329113"/>
            <a:ext cx="447675"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Rectangle 8"/>
          <p:cNvSpPr>
            <a:spLocks noChangeArrowheads="1"/>
          </p:cNvSpPr>
          <p:nvPr/>
        </p:nvSpPr>
        <p:spPr bwMode="auto">
          <a:xfrm>
            <a:off x="3228975" y="4524375"/>
            <a:ext cx="1128713" cy="271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3" name="Line 9"/>
          <p:cNvSpPr>
            <a:spLocks noChangeShapeType="1"/>
          </p:cNvSpPr>
          <p:nvPr/>
        </p:nvSpPr>
        <p:spPr bwMode="auto">
          <a:xfrm>
            <a:off x="1838325" y="2406650"/>
            <a:ext cx="0" cy="2892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Rectangle 10"/>
          <p:cNvSpPr>
            <a:spLocks noChangeArrowheads="1"/>
          </p:cNvSpPr>
          <p:nvPr/>
        </p:nvSpPr>
        <p:spPr bwMode="auto">
          <a:xfrm>
            <a:off x="4516438" y="4814888"/>
            <a:ext cx="1128712" cy="603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5" name="Rectangle 11"/>
          <p:cNvSpPr>
            <a:spLocks noChangeArrowheads="1"/>
          </p:cNvSpPr>
          <p:nvPr/>
        </p:nvSpPr>
        <p:spPr bwMode="auto">
          <a:xfrm>
            <a:off x="5880100" y="4805363"/>
            <a:ext cx="1090613" cy="1111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6" name="Rectangle 12"/>
          <p:cNvSpPr>
            <a:spLocks noChangeArrowheads="1"/>
          </p:cNvSpPr>
          <p:nvPr/>
        </p:nvSpPr>
        <p:spPr bwMode="auto">
          <a:xfrm>
            <a:off x="7138988" y="4814888"/>
            <a:ext cx="1004887" cy="1952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7" name="Text Box 13"/>
          <p:cNvSpPr txBox="1">
            <a:spLocks noChangeArrowheads="1"/>
          </p:cNvSpPr>
          <p:nvPr/>
        </p:nvSpPr>
        <p:spPr bwMode="auto">
          <a:xfrm>
            <a:off x="5959475" y="3808413"/>
            <a:ext cx="92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solidFill>
                  <a:srgbClr val="FF0000"/>
                </a:solidFill>
              </a:rPr>
              <a:t>-</a:t>
            </a:r>
            <a:r>
              <a:rPr lang="en-US" altLang="en-US" b="1" dirty="0">
                <a:solidFill>
                  <a:srgbClr val="FF0000"/>
                </a:solidFill>
              </a:rPr>
              <a:t>7</a:t>
            </a:r>
            <a:r>
              <a:rPr lang="en-US" altLang="en-US" b="1" dirty="0" smtClean="0">
                <a:solidFill>
                  <a:srgbClr val="FF0000"/>
                </a:solidFill>
              </a:rPr>
              <a:t>.5%</a:t>
            </a:r>
            <a:endParaRPr lang="en-US" altLang="en-US" b="1" dirty="0">
              <a:solidFill>
                <a:srgbClr val="FF0000"/>
              </a:solidFill>
            </a:endParaRPr>
          </a:p>
        </p:txBody>
      </p:sp>
      <p:sp>
        <p:nvSpPr>
          <p:cNvPr id="67598" name="Text Box 14"/>
          <p:cNvSpPr txBox="1">
            <a:spLocks noChangeArrowheads="1"/>
          </p:cNvSpPr>
          <p:nvPr/>
        </p:nvSpPr>
        <p:spPr bwMode="auto">
          <a:xfrm>
            <a:off x="3511550" y="4278313"/>
            <a:ext cx="54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5.7%</a:t>
            </a:r>
          </a:p>
        </p:txBody>
      </p:sp>
      <p:sp>
        <p:nvSpPr>
          <p:cNvPr id="67599" name="Text Box 15"/>
          <p:cNvSpPr txBox="1">
            <a:spLocks noChangeArrowheads="1"/>
          </p:cNvSpPr>
          <p:nvPr/>
        </p:nvSpPr>
        <p:spPr bwMode="auto">
          <a:xfrm>
            <a:off x="2655888" y="4086225"/>
            <a:ext cx="541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9.8%</a:t>
            </a:r>
          </a:p>
        </p:txBody>
      </p:sp>
      <p:sp>
        <p:nvSpPr>
          <p:cNvPr id="67600" name="Text Box 16"/>
          <p:cNvSpPr txBox="1">
            <a:spLocks noChangeArrowheads="1"/>
          </p:cNvSpPr>
          <p:nvPr/>
        </p:nvSpPr>
        <p:spPr bwMode="auto">
          <a:xfrm>
            <a:off x="2227263" y="3946525"/>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10.2%</a:t>
            </a:r>
          </a:p>
        </p:txBody>
      </p:sp>
      <p:sp>
        <p:nvSpPr>
          <p:cNvPr id="67601" name="Text Box 17"/>
          <p:cNvSpPr txBox="1">
            <a:spLocks noChangeArrowheads="1"/>
          </p:cNvSpPr>
          <p:nvPr/>
        </p:nvSpPr>
        <p:spPr bwMode="auto">
          <a:xfrm>
            <a:off x="2033588" y="2568575"/>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41.5%</a:t>
            </a:r>
          </a:p>
        </p:txBody>
      </p:sp>
      <p:sp>
        <p:nvSpPr>
          <p:cNvPr id="67602" name="Text Box 18"/>
          <p:cNvSpPr txBox="1">
            <a:spLocks noChangeArrowheads="1"/>
          </p:cNvSpPr>
          <p:nvPr/>
        </p:nvSpPr>
        <p:spPr bwMode="auto">
          <a:xfrm>
            <a:off x="1784350" y="2355850"/>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40.2%</a:t>
            </a:r>
          </a:p>
        </p:txBody>
      </p:sp>
      <p:sp>
        <p:nvSpPr>
          <p:cNvPr id="67603" name="Text Box 19"/>
          <p:cNvSpPr txBox="1">
            <a:spLocks noChangeArrowheads="1"/>
          </p:cNvSpPr>
          <p:nvPr/>
        </p:nvSpPr>
        <p:spPr bwMode="auto">
          <a:xfrm>
            <a:off x="1774825" y="1970088"/>
            <a:ext cx="923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accent1"/>
                </a:solidFill>
              </a:rPr>
              <a:t>81.7%</a:t>
            </a:r>
          </a:p>
        </p:txBody>
      </p:sp>
      <p:sp>
        <p:nvSpPr>
          <p:cNvPr id="67604" name="Line 20"/>
          <p:cNvSpPr>
            <a:spLocks noChangeShapeType="1"/>
          </p:cNvSpPr>
          <p:nvPr/>
        </p:nvSpPr>
        <p:spPr bwMode="auto">
          <a:xfrm>
            <a:off x="1838325" y="4805363"/>
            <a:ext cx="6261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7605" name="Group 21"/>
          <p:cNvGrpSpPr>
            <a:grpSpLocks/>
          </p:cNvGrpSpPr>
          <p:nvPr/>
        </p:nvGrpSpPr>
        <p:grpSpPr bwMode="auto">
          <a:xfrm>
            <a:off x="1865313" y="4799013"/>
            <a:ext cx="6391275" cy="122237"/>
            <a:chOff x="1158" y="1048"/>
            <a:chExt cx="4026" cy="77"/>
          </a:xfrm>
        </p:grpSpPr>
        <p:sp>
          <p:nvSpPr>
            <p:cNvPr id="67606" name="Line 22"/>
            <p:cNvSpPr>
              <a:spLocks noChangeShapeType="1"/>
            </p:cNvSpPr>
            <p:nvPr/>
          </p:nvSpPr>
          <p:spPr bwMode="auto">
            <a:xfrm>
              <a:off x="1158" y="1052"/>
              <a:ext cx="40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7" name="Line 23"/>
            <p:cNvSpPr>
              <a:spLocks noChangeShapeType="1"/>
            </p:cNvSpPr>
            <p:nvPr/>
          </p:nvSpPr>
          <p:spPr bwMode="auto">
            <a:xfrm>
              <a:off x="1951" y="1052"/>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Line 24"/>
            <p:cNvSpPr>
              <a:spLocks noChangeShapeType="1"/>
            </p:cNvSpPr>
            <p:nvPr/>
          </p:nvSpPr>
          <p:spPr bwMode="auto">
            <a:xfrm>
              <a:off x="2764" y="106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9" name="Line 25"/>
            <p:cNvSpPr>
              <a:spLocks noChangeShapeType="1"/>
            </p:cNvSpPr>
            <p:nvPr/>
          </p:nvSpPr>
          <p:spPr bwMode="auto">
            <a:xfrm>
              <a:off x="3604" y="1053"/>
              <a:ext cx="0"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6"/>
            <p:cNvSpPr>
              <a:spLocks noChangeShapeType="1"/>
            </p:cNvSpPr>
            <p:nvPr/>
          </p:nvSpPr>
          <p:spPr bwMode="auto">
            <a:xfrm>
              <a:off x="4422" y="1048"/>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611" name="Text Box 27"/>
          <p:cNvSpPr txBox="1">
            <a:spLocks noChangeArrowheads="1"/>
          </p:cNvSpPr>
          <p:nvPr/>
        </p:nvSpPr>
        <p:spPr bwMode="auto">
          <a:xfrm>
            <a:off x="1773238" y="4881563"/>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Top 1% (99-100)</a:t>
            </a:r>
          </a:p>
        </p:txBody>
      </p:sp>
      <p:sp>
        <p:nvSpPr>
          <p:cNvPr id="67612" name="Text Box 28"/>
          <p:cNvSpPr txBox="1">
            <a:spLocks noChangeArrowheads="1"/>
          </p:cNvSpPr>
          <p:nvPr/>
        </p:nvSpPr>
        <p:spPr bwMode="auto">
          <a:xfrm>
            <a:off x="2016125" y="5265738"/>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4% (95-99)</a:t>
            </a:r>
          </a:p>
        </p:txBody>
      </p:sp>
      <p:sp>
        <p:nvSpPr>
          <p:cNvPr id="67613" name="Text Box 29"/>
          <p:cNvSpPr txBox="1">
            <a:spLocks noChangeArrowheads="1"/>
          </p:cNvSpPr>
          <p:nvPr/>
        </p:nvSpPr>
        <p:spPr bwMode="auto">
          <a:xfrm>
            <a:off x="2222500" y="5676900"/>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5% (90-95)</a:t>
            </a:r>
          </a:p>
        </p:txBody>
      </p:sp>
      <p:sp>
        <p:nvSpPr>
          <p:cNvPr id="67614" name="Text Box 30"/>
          <p:cNvSpPr txBox="1">
            <a:spLocks noChangeArrowheads="1"/>
          </p:cNvSpPr>
          <p:nvPr/>
        </p:nvSpPr>
        <p:spPr bwMode="auto">
          <a:xfrm>
            <a:off x="2566988" y="5003800"/>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10% (80-90)</a:t>
            </a:r>
          </a:p>
        </p:txBody>
      </p:sp>
      <p:sp>
        <p:nvSpPr>
          <p:cNvPr id="67615" name="Text Box 31"/>
          <p:cNvSpPr txBox="1">
            <a:spLocks noChangeArrowheads="1"/>
          </p:cNvSpPr>
          <p:nvPr/>
        </p:nvSpPr>
        <p:spPr bwMode="auto">
          <a:xfrm>
            <a:off x="3389313" y="4883150"/>
            <a:ext cx="774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Upper middle fifth</a:t>
            </a:r>
          </a:p>
        </p:txBody>
      </p:sp>
      <p:sp>
        <p:nvSpPr>
          <p:cNvPr id="67616" name="Text Box 32"/>
          <p:cNvSpPr txBox="1">
            <a:spLocks noChangeArrowheads="1"/>
          </p:cNvSpPr>
          <p:nvPr/>
        </p:nvSpPr>
        <p:spPr bwMode="auto">
          <a:xfrm>
            <a:off x="4695825" y="4986338"/>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Middle fifth</a:t>
            </a:r>
          </a:p>
        </p:txBody>
      </p:sp>
      <p:sp>
        <p:nvSpPr>
          <p:cNvPr id="67617" name="Text Box 33"/>
          <p:cNvSpPr txBox="1">
            <a:spLocks noChangeArrowheads="1"/>
          </p:cNvSpPr>
          <p:nvPr/>
        </p:nvSpPr>
        <p:spPr bwMode="auto">
          <a:xfrm>
            <a:off x="6067425" y="4995863"/>
            <a:ext cx="774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Lower middle fifth</a:t>
            </a:r>
          </a:p>
        </p:txBody>
      </p:sp>
      <p:sp>
        <p:nvSpPr>
          <p:cNvPr id="67618" name="Text Box 34"/>
          <p:cNvSpPr txBox="1">
            <a:spLocks noChangeArrowheads="1"/>
          </p:cNvSpPr>
          <p:nvPr/>
        </p:nvSpPr>
        <p:spPr bwMode="auto">
          <a:xfrm>
            <a:off x="7289800" y="5070475"/>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Lowest fifth</a:t>
            </a:r>
          </a:p>
        </p:txBody>
      </p:sp>
      <p:sp>
        <p:nvSpPr>
          <p:cNvPr id="67619" name="Text Box 35"/>
          <p:cNvSpPr txBox="1">
            <a:spLocks noChangeArrowheads="1"/>
          </p:cNvSpPr>
          <p:nvPr/>
        </p:nvSpPr>
        <p:spPr bwMode="auto">
          <a:xfrm rot="-5400000">
            <a:off x="-150019" y="3836194"/>
            <a:ext cx="2574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Share of total wealth gain %</a:t>
            </a:r>
          </a:p>
        </p:txBody>
      </p:sp>
      <p:sp>
        <p:nvSpPr>
          <p:cNvPr id="67620" name="Text Box 36"/>
          <p:cNvSpPr txBox="1">
            <a:spLocks noChangeArrowheads="1"/>
          </p:cNvSpPr>
          <p:nvPr/>
        </p:nvSpPr>
        <p:spPr bwMode="auto">
          <a:xfrm>
            <a:off x="1231900" y="2257425"/>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50.0%</a:t>
            </a:r>
          </a:p>
        </p:txBody>
      </p:sp>
      <p:sp>
        <p:nvSpPr>
          <p:cNvPr id="67621" name="Text Box 37"/>
          <p:cNvSpPr txBox="1">
            <a:spLocks noChangeArrowheads="1"/>
          </p:cNvSpPr>
          <p:nvPr/>
        </p:nvSpPr>
        <p:spPr bwMode="auto">
          <a:xfrm>
            <a:off x="1290638" y="2763838"/>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40.0%</a:t>
            </a:r>
          </a:p>
        </p:txBody>
      </p:sp>
      <p:sp>
        <p:nvSpPr>
          <p:cNvPr id="67622" name="Text Box 38"/>
          <p:cNvSpPr txBox="1">
            <a:spLocks noChangeArrowheads="1"/>
          </p:cNvSpPr>
          <p:nvPr/>
        </p:nvSpPr>
        <p:spPr bwMode="auto">
          <a:xfrm>
            <a:off x="1312863" y="3214688"/>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30.0%</a:t>
            </a:r>
          </a:p>
        </p:txBody>
      </p:sp>
      <p:sp>
        <p:nvSpPr>
          <p:cNvPr id="67623" name="Text Box 39"/>
          <p:cNvSpPr txBox="1">
            <a:spLocks noChangeArrowheads="1"/>
          </p:cNvSpPr>
          <p:nvPr/>
        </p:nvSpPr>
        <p:spPr bwMode="auto">
          <a:xfrm>
            <a:off x="1352550" y="3740150"/>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20.0%</a:t>
            </a:r>
          </a:p>
        </p:txBody>
      </p:sp>
      <p:sp>
        <p:nvSpPr>
          <p:cNvPr id="67624" name="Text Box 40"/>
          <p:cNvSpPr txBox="1">
            <a:spLocks noChangeArrowheads="1"/>
          </p:cNvSpPr>
          <p:nvPr/>
        </p:nvSpPr>
        <p:spPr bwMode="auto">
          <a:xfrm>
            <a:off x="1319213" y="4200525"/>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10.0%</a:t>
            </a:r>
          </a:p>
        </p:txBody>
      </p:sp>
      <p:sp>
        <p:nvSpPr>
          <p:cNvPr id="67625" name="Text Box 41"/>
          <p:cNvSpPr txBox="1">
            <a:spLocks noChangeArrowheads="1"/>
          </p:cNvSpPr>
          <p:nvPr/>
        </p:nvSpPr>
        <p:spPr bwMode="auto">
          <a:xfrm>
            <a:off x="1377950" y="4679950"/>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0.0%</a:t>
            </a:r>
          </a:p>
        </p:txBody>
      </p:sp>
      <p:sp>
        <p:nvSpPr>
          <p:cNvPr id="67626" name="Text Box 42"/>
          <p:cNvSpPr txBox="1">
            <a:spLocks noChangeArrowheads="1"/>
          </p:cNvSpPr>
          <p:nvPr/>
        </p:nvSpPr>
        <p:spPr bwMode="auto">
          <a:xfrm>
            <a:off x="1296988" y="5159375"/>
            <a:ext cx="6365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-10.0%</a:t>
            </a:r>
          </a:p>
        </p:txBody>
      </p:sp>
      <p:sp>
        <p:nvSpPr>
          <p:cNvPr id="67627" name="Text Box 43"/>
          <p:cNvSpPr txBox="1">
            <a:spLocks noChangeArrowheads="1"/>
          </p:cNvSpPr>
          <p:nvPr/>
        </p:nvSpPr>
        <p:spPr bwMode="auto">
          <a:xfrm>
            <a:off x="1727200" y="1539875"/>
            <a:ext cx="580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Black" pitchFamily="34" charset="0"/>
              </a:rPr>
              <a:t>Share of total wealth gain, 1983 - 2009</a:t>
            </a:r>
          </a:p>
        </p:txBody>
      </p:sp>
      <p:sp>
        <p:nvSpPr>
          <p:cNvPr id="67628" name="Text Box 44"/>
          <p:cNvSpPr txBox="1">
            <a:spLocks noChangeArrowheads="1"/>
          </p:cNvSpPr>
          <p:nvPr/>
        </p:nvSpPr>
        <p:spPr bwMode="auto">
          <a:xfrm>
            <a:off x="4767263" y="4533900"/>
            <a:ext cx="661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srgbClr val="FF0000"/>
                </a:solidFill>
              </a:rPr>
              <a:t>-1.4%</a:t>
            </a:r>
          </a:p>
        </p:txBody>
      </p:sp>
      <p:sp>
        <p:nvSpPr>
          <p:cNvPr id="67629" name="Text Box 45"/>
          <p:cNvSpPr txBox="1">
            <a:spLocks noChangeArrowheads="1"/>
          </p:cNvSpPr>
          <p:nvPr/>
        </p:nvSpPr>
        <p:spPr bwMode="auto">
          <a:xfrm>
            <a:off x="6153150" y="4529138"/>
            <a:ext cx="644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FF0000"/>
                </a:solidFill>
              </a:rPr>
              <a:t>-2.0%</a:t>
            </a:r>
          </a:p>
        </p:txBody>
      </p:sp>
      <p:sp>
        <p:nvSpPr>
          <p:cNvPr id="67630" name="Text Box 46"/>
          <p:cNvSpPr txBox="1">
            <a:spLocks noChangeArrowheads="1"/>
          </p:cNvSpPr>
          <p:nvPr/>
        </p:nvSpPr>
        <p:spPr bwMode="auto">
          <a:xfrm>
            <a:off x="7348538" y="4492625"/>
            <a:ext cx="74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FF0000"/>
                </a:solidFill>
              </a:rPr>
              <a:t>-4.1%</a:t>
            </a:r>
          </a:p>
        </p:txBody>
      </p:sp>
      <p:sp>
        <p:nvSpPr>
          <p:cNvPr id="67631" name="AutoShape 47"/>
          <p:cNvSpPr>
            <a:spLocks/>
          </p:cNvSpPr>
          <p:nvPr/>
        </p:nvSpPr>
        <p:spPr bwMode="auto">
          <a:xfrm rot="-5358583">
            <a:off x="1949450" y="2173288"/>
            <a:ext cx="158750" cy="317500"/>
          </a:xfrm>
          <a:prstGeom prst="rightBrace">
            <a:avLst>
              <a:gd name="adj1" fmla="val 16667"/>
              <a:gd name="adj2"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2" name="AutoShape 48"/>
          <p:cNvSpPr>
            <a:spLocks/>
          </p:cNvSpPr>
          <p:nvPr/>
        </p:nvSpPr>
        <p:spPr bwMode="auto">
          <a:xfrm rot="-5400000">
            <a:off x="6181725" y="2541588"/>
            <a:ext cx="325437" cy="3621088"/>
          </a:xfrm>
          <a:prstGeom prst="rightBrace">
            <a:avLst>
              <a:gd name="adj1" fmla="val 92724"/>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3" name="Line 49"/>
          <p:cNvSpPr>
            <a:spLocks noChangeShapeType="1"/>
          </p:cNvSpPr>
          <p:nvPr/>
        </p:nvSpPr>
        <p:spPr bwMode="auto">
          <a:xfrm flipH="1">
            <a:off x="1893888" y="2565400"/>
            <a:ext cx="74612" cy="307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4" name="Line 50"/>
          <p:cNvSpPr>
            <a:spLocks noChangeShapeType="1"/>
          </p:cNvSpPr>
          <p:nvPr/>
        </p:nvSpPr>
        <p:spPr bwMode="auto">
          <a:xfrm>
            <a:off x="2490788" y="4179888"/>
            <a:ext cx="0" cy="168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5" name="Line 51"/>
          <p:cNvSpPr>
            <a:spLocks noChangeShapeType="1"/>
          </p:cNvSpPr>
          <p:nvPr/>
        </p:nvSpPr>
        <p:spPr bwMode="auto">
          <a:xfrm flipV="1">
            <a:off x="1903413" y="4759325"/>
            <a:ext cx="0" cy="157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6" name="Line 52"/>
          <p:cNvSpPr>
            <a:spLocks noChangeShapeType="1"/>
          </p:cNvSpPr>
          <p:nvPr/>
        </p:nvSpPr>
        <p:spPr bwMode="auto">
          <a:xfrm flipH="1" flipV="1">
            <a:off x="2062163" y="4506913"/>
            <a:ext cx="93662" cy="811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7" name="Line 53"/>
          <p:cNvSpPr>
            <a:spLocks noChangeShapeType="1"/>
          </p:cNvSpPr>
          <p:nvPr/>
        </p:nvSpPr>
        <p:spPr bwMode="auto">
          <a:xfrm flipH="1" flipV="1">
            <a:off x="2500313" y="4665663"/>
            <a:ext cx="149225"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8" name="Line 54"/>
          <p:cNvSpPr>
            <a:spLocks noChangeShapeType="1"/>
          </p:cNvSpPr>
          <p:nvPr/>
        </p:nvSpPr>
        <p:spPr bwMode="auto">
          <a:xfrm flipH="1" flipV="1">
            <a:off x="2901950" y="4610100"/>
            <a:ext cx="103188" cy="447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58" name="Text Box 74"/>
          <p:cNvSpPr txBox="1">
            <a:spLocks noChangeArrowheads="1"/>
          </p:cNvSpPr>
          <p:nvPr/>
        </p:nvSpPr>
        <p:spPr bwMode="auto">
          <a:xfrm>
            <a:off x="1417638" y="6335713"/>
            <a:ext cx="5608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Source:  Mishel analysis of Wolff in Allegretto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1846263" y="2863850"/>
            <a:ext cx="84137" cy="1931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2" name="Rectangle 4"/>
          <p:cNvSpPr>
            <a:spLocks noChangeArrowheads="1"/>
          </p:cNvSpPr>
          <p:nvPr/>
        </p:nvSpPr>
        <p:spPr bwMode="auto">
          <a:xfrm>
            <a:off x="1958975" y="2808288"/>
            <a:ext cx="212725" cy="1997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Rectangle 5"/>
          <p:cNvSpPr>
            <a:spLocks noChangeArrowheads="1"/>
          </p:cNvSpPr>
          <p:nvPr/>
        </p:nvSpPr>
        <p:spPr bwMode="auto">
          <a:xfrm>
            <a:off x="2211388" y="4321175"/>
            <a:ext cx="438150" cy="476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4" name="Rectangle 6"/>
          <p:cNvSpPr>
            <a:spLocks noChangeArrowheads="1"/>
          </p:cNvSpPr>
          <p:nvPr/>
        </p:nvSpPr>
        <p:spPr bwMode="auto">
          <a:xfrm>
            <a:off x="2678113" y="4329113"/>
            <a:ext cx="447675"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Rectangle 7"/>
          <p:cNvSpPr>
            <a:spLocks noChangeArrowheads="1"/>
          </p:cNvSpPr>
          <p:nvPr/>
        </p:nvSpPr>
        <p:spPr bwMode="auto">
          <a:xfrm>
            <a:off x="3228975" y="4524375"/>
            <a:ext cx="1128713" cy="271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6" name="Line 8"/>
          <p:cNvSpPr>
            <a:spLocks noChangeShapeType="1"/>
          </p:cNvSpPr>
          <p:nvPr/>
        </p:nvSpPr>
        <p:spPr bwMode="auto">
          <a:xfrm>
            <a:off x="1838325" y="2406650"/>
            <a:ext cx="0" cy="2892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1" name="Text Box 13"/>
          <p:cNvSpPr txBox="1">
            <a:spLocks noChangeArrowheads="1"/>
          </p:cNvSpPr>
          <p:nvPr/>
        </p:nvSpPr>
        <p:spPr bwMode="auto">
          <a:xfrm>
            <a:off x="3511550" y="4278313"/>
            <a:ext cx="54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5.7%</a:t>
            </a:r>
          </a:p>
        </p:txBody>
      </p:sp>
      <p:sp>
        <p:nvSpPr>
          <p:cNvPr id="68622" name="Text Box 14"/>
          <p:cNvSpPr txBox="1">
            <a:spLocks noChangeArrowheads="1"/>
          </p:cNvSpPr>
          <p:nvPr/>
        </p:nvSpPr>
        <p:spPr bwMode="auto">
          <a:xfrm>
            <a:off x="2655888" y="4086225"/>
            <a:ext cx="541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9.8%</a:t>
            </a:r>
          </a:p>
        </p:txBody>
      </p:sp>
      <p:sp>
        <p:nvSpPr>
          <p:cNvPr id="68623" name="Text Box 15"/>
          <p:cNvSpPr txBox="1">
            <a:spLocks noChangeArrowheads="1"/>
          </p:cNvSpPr>
          <p:nvPr/>
        </p:nvSpPr>
        <p:spPr bwMode="auto">
          <a:xfrm>
            <a:off x="2227263" y="3946525"/>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10.2%</a:t>
            </a:r>
          </a:p>
        </p:txBody>
      </p:sp>
      <p:sp>
        <p:nvSpPr>
          <p:cNvPr id="68624" name="Text Box 16"/>
          <p:cNvSpPr txBox="1">
            <a:spLocks noChangeArrowheads="1"/>
          </p:cNvSpPr>
          <p:nvPr/>
        </p:nvSpPr>
        <p:spPr bwMode="auto">
          <a:xfrm>
            <a:off x="2033588" y="2568575"/>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41.5%</a:t>
            </a:r>
          </a:p>
        </p:txBody>
      </p:sp>
      <p:sp>
        <p:nvSpPr>
          <p:cNvPr id="68625" name="Text Box 17"/>
          <p:cNvSpPr txBox="1">
            <a:spLocks noChangeArrowheads="1"/>
          </p:cNvSpPr>
          <p:nvPr/>
        </p:nvSpPr>
        <p:spPr bwMode="auto">
          <a:xfrm>
            <a:off x="1784350" y="2355850"/>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40.2%</a:t>
            </a:r>
          </a:p>
        </p:txBody>
      </p:sp>
      <p:sp>
        <p:nvSpPr>
          <p:cNvPr id="68627" name="Line 19"/>
          <p:cNvSpPr>
            <a:spLocks noChangeShapeType="1"/>
          </p:cNvSpPr>
          <p:nvPr/>
        </p:nvSpPr>
        <p:spPr bwMode="auto">
          <a:xfrm>
            <a:off x="1838325" y="4805363"/>
            <a:ext cx="6261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4" name="Text Box 26"/>
          <p:cNvSpPr txBox="1">
            <a:spLocks noChangeArrowheads="1"/>
          </p:cNvSpPr>
          <p:nvPr/>
        </p:nvSpPr>
        <p:spPr bwMode="auto">
          <a:xfrm>
            <a:off x="1773238" y="4881563"/>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Top 1% (99-100)</a:t>
            </a:r>
          </a:p>
        </p:txBody>
      </p:sp>
      <p:sp>
        <p:nvSpPr>
          <p:cNvPr id="68635" name="Text Box 27"/>
          <p:cNvSpPr txBox="1">
            <a:spLocks noChangeArrowheads="1"/>
          </p:cNvSpPr>
          <p:nvPr/>
        </p:nvSpPr>
        <p:spPr bwMode="auto">
          <a:xfrm>
            <a:off x="2016125" y="5265738"/>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4% (95-99)</a:t>
            </a:r>
          </a:p>
        </p:txBody>
      </p:sp>
      <p:sp>
        <p:nvSpPr>
          <p:cNvPr id="68636" name="Text Box 28"/>
          <p:cNvSpPr txBox="1">
            <a:spLocks noChangeArrowheads="1"/>
          </p:cNvSpPr>
          <p:nvPr/>
        </p:nvSpPr>
        <p:spPr bwMode="auto">
          <a:xfrm>
            <a:off x="2222500" y="5676900"/>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5% (90-95)</a:t>
            </a:r>
          </a:p>
        </p:txBody>
      </p:sp>
      <p:sp>
        <p:nvSpPr>
          <p:cNvPr id="68637" name="Text Box 29"/>
          <p:cNvSpPr txBox="1">
            <a:spLocks noChangeArrowheads="1"/>
          </p:cNvSpPr>
          <p:nvPr/>
        </p:nvSpPr>
        <p:spPr bwMode="auto">
          <a:xfrm>
            <a:off x="2566988" y="5003800"/>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Next 10% (80-90)</a:t>
            </a:r>
          </a:p>
        </p:txBody>
      </p:sp>
      <p:sp>
        <p:nvSpPr>
          <p:cNvPr id="68638" name="Text Box 30"/>
          <p:cNvSpPr txBox="1">
            <a:spLocks noChangeArrowheads="1"/>
          </p:cNvSpPr>
          <p:nvPr/>
        </p:nvSpPr>
        <p:spPr bwMode="auto">
          <a:xfrm>
            <a:off x="3389313" y="4883150"/>
            <a:ext cx="774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Upper middle fifth</a:t>
            </a:r>
          </a:p>
        </p:txBody>
      </p:sp>
      <p:sp>
        <p:nvSpPr>
          <p:cNvPr id="68642" name="Text Box 34"/>
          <p:cNvSpPr txBox="1">
            <a:spLocks noChangeArrowheads="1"/>
          </p:cNvSpPr>
          <p:nvPr/>
        </p:nvSpPr>
        <p:spPr bwMode="auto">
          <a:xfrm rot="-5400000">
            <a:off x="-150019" y="3836194"/>
            <a:ext cx="2574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Share of total wealth gain %</a:t>
            </a:r>
          </a:p>
        </p:txBody>
      </p:sp>
      <p:sp>
        <p:nvSpPr>
          <p:cNvPr id="68643" name="Text Box 35"/>
          <p:cNvSpPr txBox="1">
            <a:spLocks noChangeArrowheads="1"/>
          </p:cNvSpPr>
          <p:nvPr/>
        </p:nvSpPr>
        <p:spPr bwMode="auto">
          <a:xfrm>
            <a:off x="1231900" y="2257425"/>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50.0%</a:t>
            </a:r>
          </a:p>
        </p:txBody>
      </p:sp>
      <p:sp>
        <p:nvSpPr>
          <p:cNvPr id="68644" name="Text Box 36"/>
          <p:cNvSpPr txBox="1">
            <a:spLocks noChangeArrowheads="1"/>
          </p:cNvSpPr>
          <p:nvPr/>
        </p:nvSpPr>
        <p:spPr bwMode="auto">
          <a:xfrm>
            <a:off x="1290638" y="2763838"/>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40.0%</a:t>
            </a:r>
          </a:p>
        </p:txBody>
      </p:sp>
      <p:sp>
        <p:nvSpPr>
          <p:cNvPr id="68645" name="Text Box 37"/>
          <p:cNvSpPr txBox="1">
            <a:spLocks noChangeArrowheads="1"/>
          </p:cNvSpPr>
          <p:nvPr/>
        </p:nvSpPr>
        <p:spPr bwMode="auto">
          <a:xfrm>
            <a:off x="1312863" y="3214688"/>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30.0%</a:t>
            </a:r>
          </a:p>
        </p:txBody>
      </p:sp>
      <p:sp>
        <p:nvSpPr>
          <p:cNvPr id="68646" name="Text Box 38"/>
          <p:cNvSpPr txBox="1">
            <a:spLocks noChangeArrowheads="1"/>
          </p:cNvSpPr>
          <p:nvPr/>
        </p:nvSpPr>
        <p:spPr bwMode="auto">
          <a:xfrm>
            <a:off x="1352550" y="3740150"/>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20.0%</a:t>
            </a:r>
          </a:p>
        </p:txBody>
      </p:sp>
      <p:sp>
        <p:nvSpPr>
          <p:cNvPr id="68647" name="Text Box 39"/>
          <p:cNvSpPr txBox="1">
            <a:spLocks noChangeArrowheads="1"/>
          </p:cNvSpPr>
          <p:nvPr/>
        </p:nvSpPr>
        <p:spPr bwMode="auto">
          <a:xfrm>
            <a:off x="1319213" y="4200525"/>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10.0%</a:t>
            </a:r>
          </a:p>
        </p:txBody>
      </p:sp>
      <p:sp>
        <p:nvSpPr>
          <p:cNvPr id="68648" name="Text Box 40"/>
          <p:cNvSpPr txBox="1">
            <a:spLocks noChangeArrowheads="1"/>
          </p:cNvSpPr>
          <p:nvPr/>
        </p:nvSpPr>
        <p:spPr bwMode="auto">
          <a:xfrm>
            <a:off x="1377950" y="4679950"/>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0.0%</a:t>
            </a:r>
          </a:p>
        </p:txBody>
      </p:sp>
      <p:sp>
        <p:nvSpPr>
          <p:cNvPr id="68649" name="Text Box 41"/>
          <p:cNvSpPr txBox="1">
            <a:spLocks noChangeArrowheads="1"/>
          </p:cNvSpPr>
          <p:nvPr/>
        </p:nvSpPr>
        <p:spPr bwMode="auto">
          <a:xfrm>
            <a:off x="1296988" y="5159375"/>
            <a:ext cx="6365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-10.0%</a:t>
            </a:r>
          </a:p>
        </p:txBody>
      </p:sp>
      <p:sp>
        <p:nvSpPr>
          <p:cNvPr id="68656" name="Line 48"/>
          <p:cNvSpPr>
            <a:spLocks noChangeShapeType="1"/>
          </p:cNvSpPr>
          <p:nvPr/>
        </p:nvSpPr>
        <p:spPr bwMode="auto">
          <a:xfrm flipH="1">
            <a:off x="1893888" y="2565400"/>
            <a:ext cx="74612" cy="307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7" name="Line 49"/>
          <p:cNvSpPr>
            <a:spLocks noChangeShapeType="1"/>
          </p:cNvSpPr>
          <p:nvPr/>
        </p:nvSpPr>
        <p:spPr bwMode="auto">
          <a:xfrm>
            <a:off x="2490788" y="4179888"/>
            <a:ext cx="0" cy="168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8" name="Line 50"/>
          <p:cNvSpPr>
            <a:spLocks noChangeShapeType="1"/>
          </p:cNvSpPr>
          <p:nvPr/>
        </p:nvSpPr>
        <p:spPr bwMode="auto">
          <a:xfrm flipV="1">
            <a:off x="1903413" y="4759325"/>
            <a:ext cx="0" cy="157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9" name="Line 51"/>
          <p:cNvSpPr>
            <a:spLocks noChangeShapeType="1"/>
          </p:cNvSpPr>
          <p:nvPr/>
        </p:nvSpPr>
        <p:spPr bwMode="auto">
          <a:xfrm flipH="1" flipV="1">
            <a:off x="2062163" y="4506913"/>
            <a:ext cx="93662" cy="811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0" name="Line 52"/>
          <p:cNvSpPr>
            <a:spLocks noChangeShapeType="1"/>
          </p:cNvSpPr>
          <p:nvPr/>
        </p:nvSpPr>
        <p:spPr bwMode="auto">
          <a:xfrm flipH="1" flipV="1">
            <a:off x="2500313" y="4665663"/>
            <a:ext cx="149225"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1" name="Line 53"/>
          <p:cNvSpPr>
            <a:spLocks noChangeShapeType="1"/>
          </p:cNvSpPr>
          <p:nvPr/>
        </p:nvSpPr>
        <p:spPr bwMode="auto">
          <a:xfrm flipH="1" flipV="1">
            <a:off x="2901950" y="4610100"/>
            <a:ext cx="103188" cy="447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2" name="AutoShape 54"/>
          <p:cNvSpPr>
            <a:spLocks noChangeArrowheads="1"/>
          </p:cNvSpPr>
          <p:nvPr/>
        </p:nvSpPr>
        <p:spPr bwMode="auto">
          <a:xfrm>
            <a:off x="4384675" y="3573463"/>
            <a:ext cx="660400" cy="1222375"/>
          </a:xfrm>
          <a:prstGeom prst="upArrow">
            <a:avLst>
              <a:gd name="adj1" fmla="val 52130"/>
              <a:gd name="adj2" fmla="val 8570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3" name="Text Box 55"/>
          <p:cNvSpPr txBox="1">
            <a:spLocks noChangeArrowheads="1"/>
          </p:cNvSpPr>
          <p:nvPr/>
        </p:nvSpPr>
        <p:spPr bwMode="auto">
          <a:xfrm>
            <a:off x="4083050" y="3062288"/>
            <a:ext cx="989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Infant Mortality</a:t>
            </a:r>
          </a:p>
        </p:txBody>
      </p:sp>
      <p:sp>
        <p:nvSpPr>
          <p:cNvPr id="68664" name="Text Box 56"/>
          <p:cNvSpPr txBox="1">
            <a:spLocks noChangeArrowheads="1"/>
          </p:cNvSpPr>
          <p:nvPr/>
        </p:nvSpPr>
        <p:spPr bwMode="auto">
          <a:xfrm>
            <a:off x="6886575" y="5846763"/>
            <a:ext cx="1325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Life expectancy</a:t>
            </a:r>
          </a:p>
        </p:txBody>
      </p:sp>
      <p:sp>
        <p:nvSpPr>
          <p:cNvPr id="68665" name="Text Box 57"/>
          <p:cNvSpPr txBox="1">
            <a:spLocks noChangeArrowheads="1"/>
          </p:cNvSpPr>
          <p:nvPr/>
        </p:nvSpPr>
        <p:spPr bwMode="auto">
          <a:xfrm>
            <a:off x="4854575" y="2652713"/>
            <a:ext cx="1303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Teenage births</a:t>
            </a:r>
          </a:p>
        </p:txBody>
      </p:sp>
      <p:sp>
        <p:nvSpPr>
          <p:cNvPr id="68666" name="Text Box 58"/>
          <p:cNvSpPr txBox="1">
            <a:spLocks noChangeArrowheads="1"/>
          </p:cNvSpPr>
          <p:nvPr/>
        </p:nvSpPr>
        <p:spPr bwMode="auto">
          <a:xfrm>
            <a:off x="6273800" y="2401888"/>
            <a:ext cx="989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Obesity</a:t>
            </a:r>
          </a:p>
        </p:txBody>
      </p:sp>
      <p:sp>
        <p:nvSpPr>
          <p:cNvPr id="68667" name="Text Box 59"/>
          <p:cNvSpPr txBox="1">
            <a:spLocks noChangeArrowheads="1"/>
          </p:cNvSpPr>
          <p:nvPr/>
        </p:nvSpPr>
        <p:spPr bwMode="auto">
          <a:xfrm>
            <a:off x="5616575" y="3005138"/>
            <a:ext cx="11033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Mental Illness</a:t>
            </a:r>
          </a:p>
        </p:txBody>
      </p:sp>
      <p:sp>
        <p:nvSpPr>
          <p:cNvPr id="68668" name="Text Box 60"/>
          <p:cNvSpPr txBox="1">
            <a:spLocks noChangeArrowheads="1"/>
          </p:cNvSpPr>
          <p:nvPr/>
        </p:nvSpPr>
        <p:spPr bwMode="auto">
          <a:xfrm>
            <a:off x="7108825" y="2830513"/>
            <a:ext cx="1074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Addiction</a:t>
            </a:r>
          </a:p>
        </p:txBody>
      </p:sp>
      <p:sp>
        <p:nvSpPr>
          <p:cNvPr id="68669" name="Text Box 61"/>
          <p:cNvSpPr txBox="1">
            <a:spLocks noChangeArrowheads="1"/>
          </p:cNvSpPr>
          <p:nvPr/>
        </p:nvSpPr>
        <p:spPr bwMode="auto">
          <a:xfrm>
            <a:off x="7747000" y="3205163"/>
            <a:ext cx="1217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Homicides</a:t>
            </a:r>
          </a:p>
        </p:txBody>
      </p:sp>
      <p:sp>
        <p:nvSpPr>
          <p:cNvPr id="68670" name="Text Box 62"/>
          <p:cNvSpPr txBox="1">
            <a:spLocks noChangeArrowheads="1"/>
          </p:cNvSpPr>
          <p:nvPr/>
        </p:nvSpPr>
        <p:spPr bwMode="auto">
          <a:xfrm>
            <a:off x="7889875" y="6129338"/>
            <a:ext cx="979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Social Mobility</a:t>
            </a:r>
          </a:p>
        </p:txBody>
      </p:sp>
      <p:sp>
        <p:nvSpPr>
          <p:cNvPr id="68671" name="Text Box 63"/>
          <p:cNvSpPr txBox="1">
            <a:spLocks noChangeArrowheads="1"/>
          </p:cNvSpPr>
          <p:nvPr/>
        </p:nvSpPr>
        <p:spPr bwMode="auto">
          <a:xfrm>
            <a:off x="4308475" y="5775325"/>
            <a:ext cx="922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Literacy</a:t>
            </a:r>
          </a:p>
        </p:txBody>
      </p:sp>
      <p:sp>
        <p:nvSpPr>
          <p:cNvPr id="68672" name="AutoShape 64"/>
          <p:cNvSpPr>
            <a:spLocks noChangeArrowheads="1"/>
          </p:cNvSpPr>
          <p:nvPr/>
        </p:nvSpPr>
        <p:spPr bwMode="auto">
          <a:xfrm flipV="1">
            <a:off x="4410075" y="4811713"/>
            <a:ext cx="633413" cy="965200"/>
          </a:xfrm>
          <a:prstGeom prst="upArrow">
            <a:avLst>
              <a:gd name="adj1" fmla="val 52130"/>
              <a:gd name="adj2" fmla="val 7055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3" name="AutoShape 65"/>
          <p:cNvSpPr>
            <a:spLocks noChangeArrowheads="1"/>
          </p:cNvSpPr>
          <p:nvPr/>
        </p:nvSpPr>
        <p:spPr bwMode="auto">
          <a:xfrm>
            <a:off x="6291263" y="2725738"/>
            <a:ext cx="763587" cy="2089150"/>
          </a:xfrm>
          <a:prstGeom prst="upArrow">
            <a:avLst>
              <a:gd name="adj1" fmla="val 47194"/>
              <a:gd name="adj2" fmla="val 7920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4" name="AutoShape 66"/>
          <p:cNvSpPr>
            <a:spLocks noChangeArrowheads="1"/>
          </p:cNvSpPr>
          <p:nvPr/>
        </p:nvSpPr>
        <p:spPr bwMode="auto">
          <a:xfrm>
            <a:off x="7158038" y="3173413"/>
            <a:ext cx="763587" cy="1622425"/>
          </a:xfrm>
          <a:prstGeom prst="upArrow">
            <a:avLst>
              <a:gd name="adj1" fmla="val 47194"/>
              <a:gd name="adj2" fmla="val 7320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5" name="AutoShape 67"/>
          <p:cNvSpPr>
            <a:spLocks noChangeArrowheads="1"/>
          </p:cNvSpPr>
          <p:nvPr/>
        </p:nvSpPr>
        <p:spPr bwMode="auto">
          <a:xfrm>
            <a:off x="7929563" y="3573463"/>
            <a:ext cx="763587" cy="1222375"/>
          </a:xfrm>
          <a:prstGeom prst="upArrow">
            <a:avLst>
              <a:gd name="adj1" fmla="val 52130"/>
              <a:gd name="adj2" fmla="val 7412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6" name="AutoShape 68"/>
          <p:cNvSpPr>
            <a:spLocks noChangeArrowheads="1"/>
          </p:cNvSpPr>
          <p:nvPr/>
        </p:nvSpPr>
        <p:spPr bwMode="auto">
          <a:xfrm>
            <a:off x="4948238" y="3173413"/>
            <a:ext cx="763587" cy="1612900"/>
          </a:xfrm>
          <a:prstGeom prst="upArrow">
            <a:avLst>
              <a:gd name="adj1" fmla="val 37213"/>
              <a:gd name="adj2" fmla="val 6777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7" name="AutoShape 69"/>
          <p:cNvSpPr>
            <a:spLocks noChangeArrowheads="1"/>
          </p:cNvSpPr>
          <p:nvPr/>
        </p:nvSpPr>
        <p:spPr bwMode="auto">
          <a:xfrm flipV="1">
            <a:off x="5461000" y="4811713"/>
            <a:ext cx="1822450" cy="1460500"/>
          </a:xfrm>
          <a:prstGeom prst="upArrow">
            <a:avLst>
              <a:gd name="adj1" fmla="val 52130"/>
              <a:gd name="adj2" fmla="val 4630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8" name="AutoShape 70"/>
          <p:cNvSpPr>
            <a:spLocks noChangeArrowheads="1"/>
          </p:cNvSpPr>
          <p:nvPr/>
        </p:nvSpPr>
        <p:spPr bwMode="auto">
          <a:xfrm flipV="1">
            <a:off x="7926388" y="4792663"/>
            <a:ext cx="763587" cy="1222375"/>
          </a:xfrm>
          <a:prstGeom prst="upArrow">
            <a:avLst>
              <a:gd name="adj1" fmla="val 52130"/>
              <a:gd name="adj2" fmla="val 7412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9" name="AutoShape 71"/>
          <p:cNvSpPr>
            <a:spLocks noChangeArrowheads="1"/>
          </p:cNvSpPr>
          <p:nvPr/>
        </p:nvSpPr>
        <p:spPr bwMode="auto">
          <a:xfrm flipV="1">
            <a:off x="7189788" y="4792663"/>
            <a:ext cx="727075" cy="1222375"/>
          </a:xfrm>
          <a:prstGeom prst="upArrow">
            <a:avLst>
              <a:gd name="adj1" fmla="val 52130"/>
              <a:gd name="adj2" fmla="val 7784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0" name="Text Box 72"/>
          <p:cNvSpPr txBox="1">
            <a:spLocks noChangeArrowheads="1"/>
          </p:cNvSpPr>
          <p:nvPr/>
        </p:nvSpPr>
        <p:spPr bwMode="auto">
          <a:xfrm>
            <a:off x="6076950" y="6300788"/>
            <a:ext cx="760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Trust</a:t>
            </a:r>
          </a:p>
        </p:txBody>
      </p:sp>
      <p:sp>
        <p:nvSpPr>
          <p:cNvPr id="68682" name="Text Box 74"/>
          <p:cNvSpPr txBox="1">
            <a:spLocks noChangeArrowheads="1"/>
          </p:cNvSpPr>
          <p:nvPr/>
        </p:nvSpPr>
        <p:spPr bwMode="auto">
          <a:xfrm>
            <a:off x="-74645" y="316706"/>
            <a:ext cx="9218645" cy="830997"/>
          </a:xfrm>
          <a:prstGeom prst="rect">
            <a:avLst/>
          </a:prstGeom>
          <a:noFill/>
          <a:ln>
            <a:noFill/>
          </a:ln>
          <a:effectLst/>
          <a:extLst/>
        </p:spPr>
        <p:txBody>
          <a:bodyPr wrap="square">
            <a:spAutoFit/>
          </a:bodyPr>
          <a:lstStyle/>
          <a:p>
            <a:pPr algn="ctr">
              <a:spcBef>
                <a:spcPct val="50000"/>
              </a:spcBef>
            </a:pPr>
            <a:r>
              <a:rPr lang="en-US" altLang="en-US" sz="4800" b="1" dirty="0">
                <a:solidFill>
                  <a:srgbClr val="FFFF00"/>
                </a:solidFill>
                <a:latin typeface="MS Reference Sans Serif" pitchFamily="34" charset="0"/>
              </a:rPr>
              <a:t>What </a:t>
            </a:r>
            <a:r>
              <a:rPr lang="en-US" altLang="en-US" sz="4800" b="1" dirty="0" smtClean="0">
                <a:solidFill>
                  <a:srgbClr val="FFFF00"/>
                </a:solidFill>
                <a:latin typeface="MS Reference Sans Serif" pitchFamily="34" charset="0"/>
              </a:rPr>
              <a:t>No Money Can Buy:</a:t>
            </a:r>
            <a:endParaRPr lang="en-US" altLang="en-US" sz="4800" b="1" dirty="0">
              <a:solidFill>
                <a:srgbClr val="FFFF00"/>
              </a:solidFill>
              <a:latin typeface="MS Reference Sans Serif" pitchFamily="34" charset="0"/>
            </a:endParaRPr>
          </a:p>
        </p:txBody>
      </p:sp>
      <p:sp>
        <p:nvSpPr>
          <p:cNvPr id="68683" name="AutoShape 75"/>
          <p:cNvSpPr>
            <a:spLocks noChangeArrowheads="1"/>
          </p:cNvSpPr>
          <p:nvPr/>
        </p:nvSpPr>
        <p:spPr bwMode="auto">
          <a:xfrm>
            <a:off x="5649913" y="3503613"/>
            <a:ext cx="763587" cy="1285875"/>
          </a:xfrm>
          <a:prstGeom prst="upArrow">
            <a:avLst>
              <a:gd name="adj1" fmla="val 37213"/>
              <a:gd name="adj2" fmla="val 540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28" name="Group 20"/>
          <p:cNvGrpSpPr>
            <a:grpSpLocks/>
          </p:cNvGrpSpPr>
          <p:nvPr/>
        </p:nvGrpSpPr>
        <p:grpSpPr bwMode="auto">
          <a:xfrm>
            <a:off x="1865313" y="4799013"/>
            <a:ext cx="6391275" cy="122237"/>
            <a:chOff x="1158" y="1048"/>
            <a:chExt cx="4026" cy="77"/>
          </a:xfrm>
        </p:grpSpPr>
        <p:sp>
          <p:nvSpPr>
            <p:cNvPr id="68629" name="Line 21"/>
            <p:cNvSpPr>
              <a:spLocks noChangeShapeType="1"/>
            </p:cNvSpPr>
            <p:nvPr/>
          </p:nvSpPr>
          <p:spPr bwMode="auto">
            <a:xfrm>
              <a:off x="1158" y="1052"/>
              <a:ext cx="40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Line 22"/>
            <p:cNvSpPr>
              <a:spLocks noChangeShapeType="1"/>
            </p:cNvSpPr>
            <p:nvPr/>
          </p:nvSpPr>
          <p:spPr bwMode="auto">
            <a:xfrm>
              <a:off x="1951" y="1052"/>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1" name="Line 23"/>
            <p:cNvSpPr>
              <a:spLocks noChangeShapeType="1"/>
            </p:cNvSpPr>
            <p:nvPr/>
          </p:nvSpPr>
          <p:spPr bwMode="auto">
            <a:xfrm>
              <a:off x="2764" y="106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Line 24"/>
            <p:cNvSpPr>
              <a:spLocks noChangeShapeType="1"/>
            </p:cNvSpPr>
            <p:nvPr/>
          </p:nvSpPr>
          <p:spPr bwMode="auto">
            <a:xfrm>
              <a:off x="3604" y="1053"/>
              <a:ext cx="0"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3" name="Line 25"/>
            <p:cNvSpPr>
              <a:spLocks noChangeShapeType="1"/>
            </p:cNvSpPr>
            <p:nvPr/>
          </p:nvSpPr>
          <p:spPr bwMode="auto">
            <a:xfrm>
              <a:off x="4422" y="1048"/>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684" name="AutoShape 76"/>
          <p:cNvSpPr>
            <a:spLocks noChangeArrowheads="1"/>
          </p:cNvSpPr>
          <p:nvPr/>
        </p:nvSpPr>
        <p:spPr bwMode="auto">
          <a:xfrm flipV="1">
            <a:off x="5083175" y="4814888"/>
            <a:ext cx="503238" cy="1320800"/>
          </a:xfrm>
          <a:prstGeom prst="upArrow">
            <a:avLst>
              <a:gd name="adj1" fmla="val 52685"/>
              <a:gd name="adj2" fmla="val 6345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5" name="Text Box 77"/>
          <p:cNvSpPr txBox="1">
            <a:spLocks noChangeArrowheads="1"/>
          </p:cNvSpPr>
          <p:nvPr/>
        </p:nvSpPr>
        <p:spPr bwMode="auto">
          <a:xfrm>
            <a:off x="4954588" y="6132513"/>
            <a:ext cx="9223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Math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6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6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62" grpId="0" animBg="1"/>
      <p:bldP spid="68672" grpId="0" animBg="1"/>
      <p:bldP spid="68673" grpId="0" animBg="1"/>
      <p:bldP spid="68674" grpId="0" animBg="1"/>
      <p:bldP spid="68675" grpId="0" animBg="1"/>
      <p:bldP spid="68676" grpId="0" animBg="1"/>
      <p:bldP spid="68677" grpId="0" animBg="1"/>
      <p:bldP spid="68678" grpId="0" animBg="1"/>
      <p:bldP spid="68679" grpId="0" animBg="1"/>
      <p:bldP spid="68683" grpId="0" animBg="1"/>
      <p:bldP spid="686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70495" y="0"/>
            <a:ext cx="9144000" cy="1456267"/>
          </a:xfrm>
          <a:noFill/>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5400" cap="none" dirty="0" smtClean="0">
                <a:solidFill>
                  <a:srgbClr val="FFFF00"/>
                </a:solidFill>
              </a:rPr>
              <a:t>Why Is Inequality Worse</a:t>
            </a:r>
            <a:r>
              <a:rPr lang="en-US" sz="4400" dirty="0" smtClean="0">
                <a:solidFill>
                  <a:srgbClr val="FFFF00"/>
                </a:solidFill>
              </a:rPr>
              <a:t>?</a:t>
            </a:r>
            <a:endParaRPr lang="en-US" sz="4400" dirty="0">
              <a:solidFill>
                <a:srgbClr val="FFFF00"/>
              </a:solidFill>
            </a:endParaRPr>
          </a:p>
        </p:txBody>
      </p:sp>
      <p:sp>
        <p:nvSpPr>
          <p:cNvPr id="49153" name="Content Placeholder 2"/>
          <p:cNvSpPr>
            <a:spLocks noGrp="1"/>
          </p:cNvSpPr>
          <p:nvPr>
            <p:ph idx="1"/>
          </p:nvPr>
        </p:nvSpPr>
        <p:spPr>
          <a:xfrm>
            <a:off x="415635" y="1336258"/>
            <a:ext cx="8653720" cy="4635333"/>
          </a:xfrm>
        </p:spPr>
        <p:txBody>
          <a:bodyPr anchor="t">
            <a:normAutofit/>
          </a:bodyPr>
          <a:lstStyle/>
          <a:p>
            <a:pPr marL="0" indent="-57150">
              <a:buNone/>
            </a:pPr>
            <a:r>
              <a:rPr lang="en-US" altLang="en-US" sz="4200" u="sng" dirty="0" smtClean="0"/>
              <a:t>Structural changes</a:t>
            </a:r>
            <a:r>
              <a:rPr lang="en-US" altLang="en-US" sz="4200" dirty="0" smtClean="0"/>
              <a:t>:  </a:t>
            </a:r>
          </a:p>
          <a:p>
            <a:r>
              <a:rPr lang="en-US" altLang="en-US" sz="4000" dirty="0" smtClean="0">
                <a:solidFill>
                  <a:srgbClr val="FFFF00"/>
                </a:solidFill>
              </a:rPr>
              <a:t>Globalization </a:t>
            </a:r>
            <a:r>
              <a:rPr lang="en-US" altLang="en-US" sz="4000" dirty="0">
                <a:solidFill>
                  <a:srgbClr val="FFFF00"/>
                </a:solidFill>
              </a:rPr>
              <a:t>and technology</a:t>
            </a:r>
          </a:p>
          <a:p>
            <a:r>
              <a:rPr lang="en-US" altLang="en-US" sz="4000" dirty="0" smtClean="0">
                <a:solidFill>
                  <a:srgbClr val="FFFF00"/>
                </a:solidFill>
              </a:rPr>
              <a:t>America </a:t>
            </a:r>
            <a:r>
              <a:rPr lang="en-US" altLang="en-US" sz="4000" dirty="0">
                <a:solidFill>
                  <a:srgbClr val="FFFF00"/>
                </a:solidFill>
              </a:rPr>
              <a:t>Does not Generate “Traded Jobs”</a:t>
            </a:r>
          </a:p>
          <a:p>
            <a:r>
              <a:rPr lang="en-US" altLang="en-US" sz="4000" dirty="0" smtClean="0">
                <a:solidFill>
                  <a:srgbClr val="FFFF00"/>
                </a:solidFill>
              </a:rPr>
              <a:t>Blaming </a:t>
            </a:r>
            <a:r>
              <a:rPr lang="en-US" altLang="en-US" sz="4000" dirty="0">
                <a:solidFill>
                  <a:srgbClr val="FFFF00"/>
                </a:solidFill>
              </a:rPr>
              <a:t>Americans for not acquiring the skills needed</a:t>
            </a:r>
          </a:p>
          <a:p>
            <a:pPr marL="400050" lvl="1" indent="0">
              <a:buNone/>
            </a:pPr>
            <a:endParaRPr lang="en-US" altLang="en-US" sz="40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0874"/>
            <a:ext cx="8686800" cy="1350628"/>
          </a:xfrm>
        </p:spPr>
        <p:txBody>
          <a:bodyPr anchor="t">
            <a:normAutofit/>
          </a:bodyPr>
          <a:lstStyle/>
          <a:p>
            <a:r>
              <a:rPr lang="en-US" altLang="en-US" sz="4000" dirty="0"/>
              <a:t>In other countries inequality has not risen as much as it has in the </a:t>
            </a:r>
            <a:r>
              <a:rPr lang="en-US" altLang="en-US" sz="4000" dirty="0" smtClean="0"/>
              <a:t>US</a:t>
            </a:r>
            <a:endParaRPr lang="en-US" altLang="en-US" sz="4000" dirty="0"/>
          </a:p>
        </p:txBody>
      </p:sp>
      <p:sp>
        <p:nvSpPr>
          <p:cNvPr id="50178" name="Title 4"/>
          <p:cNvSpPr>
            <a:spLocks noGrp="1"/>
          </p:cNvSpPr>
          <p:nvPr>
            <p:ph type="title"/>
          </p:nvPr>
        </p:nvSpPr>
        <p:spPr>
          <a:xfrm>
            <a:off x="457200" y="101565"/>
            <a:ext cx="8593494" cy="944562"/>
          </a:xfrm>
        </p:spPr>
        <p:txBody>
          <a:bodyPr>
            <a:noAutofit/>
          </a:bodyPr>
          <a:lstStyle/>
          <a:p>
            <a:r>
              <a:rPr lang="en-US" altLang="en-US" sz="5000" b="1" i="1" cap="none" dirty="0" smtClean="0">
                <a:solidFill>
                  <a:srgbClr val="FFFF00"/>
                </a:solidFill>
              </a:rPr>
              <a:t>But Why Relatively Worse HERE</a:t>
            </a:r>
            <a:r>
              <a:rPr lang="en-US" altLang="en-US" sz="5000" dirty="0" smtClean="0">
                <a:solidFill>
                  <a:srgbClr val="FFFF0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10" y="2290196"/>
            <a:ext cx="7482980" cy="4719104"/>
          </a:xfrm>
          <a:prstGeom prst="rect">
            <a:avLst/>
          </a:prstGeom>
        </p:spPr>
      </p:pic>
    </p:spTree>
    <p:extLst>
      <p:ext uri="{BB962C8B-B14F-4D97-AF65-F5344CB8AC3E}">
        <p14:creationId xmlns:p14="http://schemas.microsoft.com/office/powerpoint/2010/main" val="200041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085" y="1115735"/>
            <a:ext cx="9181751" cy="5603847"/>
          </a:xfrm>
        </p:spPr>
        <p:txBody>
          <a:bodyPr anchor="t">
            <a:normAutofit/>
          </a:bodyPr>
          <a:lstStyle/>
          <a:p>
            <a:pPr>
              <a:spcAft>
                <a:spcPts val="600"/>
              </a:spcAft>
            </a:pPr>
            <a:r>
              <a:rPr lang="en-US" altLang="en-US" sz="4400" dirty="0" smtClean="0"/>
              <a:t>Other</a:t>
            </a:r>
            <a:r>
              <a:rPr lang="en-US" altLang="en-US" sz="4400" dirty="0" smtClean="0"/>
              <a:t> </a:t>
            </a:r>
            <a:r>
              <a:rPr lang="en-US" altLang="en-US" sz="4400" dirty="0" smtClean="0"/>
              <a:t>countries strengthened cultural, institutional, and market mechanisms to </a:t>
            </a:r>
            <a:r>
              <a:rPr lang="en-US" altLang="en-US" sz="4400" dirty="0" smtClean="0">
                <a:solidFill>
                  <a:srgbClr val="FFFF00"/>
                </a:solidFill>
              </a:rPr>
              <a:t>counter</a:t>
            </a:r>
            <a:r>
              <a:rPr lang="en-US" altLang="en-US" sz="4400" dirty="0" smtClean="0"/>
              <a:t> inequality</a:t>
            </a:r>
          </a:p>
          <a:p>
            <a:pPr lvl="1">
              <a:spcAft>
                <a:spcPts val="600"/>
              </a:spcAft>
            </a:pPr>
            <a:r>
              <a:rPr lang="en-US" altLang="en-US" sz="4400" dirty="0" smtClean="0">
                <a:solidFill>
                  <a:srgbClr val="FFFF00"/>
                </a:solidFill>
              </a:rPr>
              <a:t>Minimum wage</a:t>
            </a:r>
          </a:p>
          <a:p>
            <a:pPr lvl="1">
              <a:spcAft>
                <a:spcPts val="600"/>
              </a:spcAft>
            </a:pPr>
            <a:r>
              <a:rPr lang="en-US" altLang="en-US" sz="4400" dirty="0" smtClean="0">
                <a:solidFill>
                  <a:srgbClr val="FFFF00"/>
                </a:solidFill>
              </a:rPr>
              <a:t>Taxes</a:t>
            </a:r>
          </a:p>
          <a:p>
            <a:pPr lvl="1">
              <a:spcAft>
                <a:spcPts val="600"/>
              </a:spcAft>
            </a:pPr>
            <a:r>
              <a:rPr lang="en-US" altLang="en-US" sz="4400" dirty="0" smtClean="0">
                <a:solidFill>
                  <a:srgbClr val="FFFF00"/>
                </a:solidFill>
              </a:rPr>
              <a:t>Health care</a:t>
            </a:r>
          </a:p>
          <a:p>
            <a:pPr lvl="1">
              <a:spcAft>
                <a:spcPts val="600"/>
              </a:spcAft>
            </a:pPr>
            <a:r>
              <a:rPr lang="en-US" altLang="en-US" sz="4400" dirty="0" smtClean="0">
                <a:solidFill>
                  <a:srgbClr val="FFFF00"/>
                </a:solidFill>
              </a:rPr>
              <a:t>Social </a:t>
            </a:r>
            <a:r>
              <a:rPr lang="en-US" altLang="en-US" sz="4400" dirty="0">
                <a:solidFill>
                  <a:srgbClr val="FFFF00"/>
                </a:solidFill>
              </a:rPr>
              <a:t>w</a:t>
            </a:r>
            <a:r>
              <a:rPr lang="en-US" altLang="en-US" sz="4400" dirty="0" smtClean="0">
                <a:solidFill>
                  <a:srgbClr val="FFFF00"/>
                </a:solidFill>
              </a:rPr>
              <a:t>elfare </a:t>
            </a:r>
            <a:r>
              <a:rPr lang="en-US" altLang="en-US" sz="4400" dirty="0" smtClean="0">
                <a:solidFill>
                  <a:srgbClr val="FFFF00"/>
                </a:solidFill>
              </a:rPr>
              <a:t>programs</a:t>
            </a:r>
            <a:endParaRPr lang="en-US" altLang="en-US" sz="4400" dirty="0" smtClean="0">
              <a:solidFill>
                <a:srgbClr val="FFFF00"/>
              </a:solidFill>
            </a:endParaRPr>
          </a:p>
        </p:txBody>
      </p:sp>
      <p:sp>
        <p:nvSpPr>
          <p:cNvPr id="50178" name="Title 4"/>
          <p:cNvSpPr>
            <a:spLocks noGrp="1"/>
          </p:cNvSpPr>
          <p:nvPr>
            <p:ph type="title"/>
          </p:nvPr>
        </p:nvSpPr>
        <p:spPr>
          <a:xfrm>
            <a:off x="457200" y="274638"/>
            <a:ext cx="8593494" cy="944562"/>
          </a:xfrm>
        </p:spPr>
        <p:txBody>
          <a:bodyPr>
            <a:noAutofit/>
          </a:bodyPr>
          <a:lstStyle/>
          <a:p>
            <a:r>
              <a:rPr lang="en-US" altLang="en-US" sz="5000" b="1" i="1" cap="none" dirty="0" smtClean="0">
                <a:solidFill>
                  <a:srgbClr val="FFFF00"/>
                </a:solidFill>
              </a:rPr>
              <a:t>But Why Relatively Worse HERE</a:t>
            </a:r>
            <a:r>
              <a:rPr lang="en-US" altLang="en-US" sz="5000" dirty="0" smtClean="0">
                <a:solidFill>
                  <a:srgbClr val="FFFF00"/>
                </a:solidFill>
              </a:rPr>
              <a:t>?</a:t>
            </a:r>
          </a:p>
        </p:txBody>
      </p:sp>
    </p:spTree>
    <p:extLst>
      <p:ext uri="{BB962C8B-B14F-4D97-AF65-F5344CB8AC3E}">
        <p14:creationId xmlns:p14="http://schemas.microsoft.com/office/powerpoint/2010/main" val="263408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494" y="1520968"/>
            <a:ext cx="8686799" cy="4525963"/>
          </a:xfrm>
        </p:spPr>
        <p:txBody>
          <a:bodyPr rtlCol="0">
            <a:normAutofit/>
          </a:bodyPr>
          <a:lstStyle/>
          <a:p>
            <a:pPr fontAlgn="auto">
              <a:spcAft>
                <a:spcPts val="0"/>
              </a:spcAft>
              <a:buFont typeface="Arial" pitchFamily="34" charset="0"/>
              <a:buNone/>
              <a:defRPr/>
            </a:pPr>
            <a:r>
              <a:rPr lang="en-US" sz="5400" dirty="0" smtClean="0"/>
              <a:t>“Most of these factors </a:t>
            </a:r>
            <a:r>
              <a:rPr lang="en-US" sz="5400" dirty="0" smtClean="0"/>
              <a:t>reflect, </a:t>
            </a:r>
            <a:r>
              <a:rPr lang="en-US" sz="5400" dirty="0" smtClean="0"/>
              <a:t>at least in </a:t>
            </a:r>
            <a:r>
              <a:rPr lang="en-US" sz="5400" dirty="0" smtClean="0"/>
              <a:t>part, </a:t>
            </a:r>
            <a:r>
              <a:rPr lang="en-US" sz="5400" dirty="0" smtClean="0"/>
              <a:t>things the federal government either did or failed to do”</a:t>
            </a:r>
          </a:p>
          <a:p>
            <a:pPr fontAlgn="auto">
              <a:spcAft>
                <a:spcPts val="0"/>
              </a:spcAft>
              <a:buNone/>
              <a:defRPr/>
            </a:pPr>
            <a:endParaRPr lang="en-US" sz="2600" dirty="0" smtClean="0">
              <a:solidFill>
                <a:srgbClr val="FFFF00"/>
              </a:solidFill>
            </a:endParaRPr>
          </a:p>
          <a:p>
            <a:pPr fontAlgn="auto">
              <a:spcAft>
                <a:spcPts val="0"/>
              </a:spcAft>
              <a:buNone/>
              <a:defRPr/>
            </a:pPr>
            <a:r>
              <a:rPr lang="en-US" sz="2600" dirty="0" smtClean="0">
                <a:solidFill>
                  <a:srgbClr val="FFFF00"/>
                </a:solidFill>
              </a:rPr>
              <a:t>Timothy </a:t>
            </a:r>
            <a:r>
              <a:rPr lang="en-US" sz="2600" dirty="0">
                <a:solidFill>
                  <a:srgbClr val="FFFF00"/>
                </a:solidFill>
              </a:rPr>
              <a:t>Noah, “The Great Divergence</a:t>
            </a:r>
            <a:r>
              <a:rPr lang="en-US" sz="2600" dirty="0" smtClean="0">
                <a:solidFill>
                  <a:srgbClr val="FFFF00"/>
                </a:solidFill>
              </a:rPr>
              <a:t>”</a:t>
            </a:r>
            <a:endParaRPr lang="en-US" sz="2600" dirty="0">
              <a:solidFill>
                <a:srgbClr val="FFFF00"/>
              </a:solidFill>
            </a:endParaRPr>
          </a:p>
        </p:txBody>
      </p:sp>
      <p:sp>
        <p:nvSpPr>
          <p:cNvPr id="4" name="Title 1"/>
          <p:cNvSpPr txBox="1">
            <a:spLocks noGrp="1"/>
          </p:cNvSpPr>
          <p:nvPr>
            <p:ph type="title"/>
          </p:nvPr>
        </p:nvSpPr>
        <p:spPr>
          <a:xfrm>
            <a:off x="1" y="365394"/>
            <a:ext cx="9335910" cy="1239119"/>
          </a:xfrm>
          <a:noFill/>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5400" cap="none" dirty="0">
                <a:solidFill>
                  <a:srgbClr val="FFFF00"/>
                </a:solidFill>
              </a:rPr>
              <a:t>Why Is Inequality Worse NOW</a:t>
            </a:r>
            <a:r>
              <a:rPr lang="en-US" sz="5400" dirty="0">
                <a:solidFill>
                  <a:srgbClr val="FFFF00"/>
                </a:solidFill>
              </a:rPr>
              <a:t>?</a:t>
            </a:r>
          </a:p>
        </p:txBody>
      </p:sp>
    </p:spTree>
    <p:extLst>
      <p:ext uri="{BB962C8B-B14F-4D97-AF65-F5344CB8AC3E}">
        <p14:creationId xmlns:p14="http://schemas.microsoft.com/office/powerpoint/2010/main" val="70713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178" y="1219200"/>
            <a:ext cx="8229600" cy="4525963"/>
          </a:xfrm>
        </p:spPr>
        <p:txBody>
          <a:bodyPr anchor="t"/>
          <a:lstStyle/>
          <a:p>
            <a:r>
              <a:rPr lang="en-US" altLang="en-US" sz="4000" dirty="0" smtClean="0"/>
              <a:t>America Does not Generate “Traded Jobs”</a:t>
            </a:r>
          </a:p>
          <a:p>
            <a:r>
              <a:rPr lang="en-US" altLang="en-US" sz="4000" dirty="0" smtClean="0"/>
              <a:t>They blame Americans for not acquiring the skills needed</a:t>
            </a:r>
          </a:p>
        </p:txBody>
      </p:sp>
      <p:sp>
        <p:nvSpPr>
          <p:cNvPr id="50178" name="Title 4"/>
          <p:cNvSpPr>
            <a:spLocks noGrp="1"/>
          </p:cNvSpPr>
          <p:nvPr>
            <p:ph type="title"/>
          </p:nvPr>
        </p:nvSpPr>
        <p:spPr>
          <a:xfrm>
            <a:off x="244365" y="274638"/>
            <a:ext cx="9012523" cy="944562"/>
          </a:xfrm>
        </p:spPr>
        <p:txBody>
          <a:bodyPr>
            <a:noAutofit/>
          </a:bodyPr>
          <a:lstStyle/>
          <a:p>
            <a:r>
              <a:rPr lang="en-US" altLang="en-US" sz="4400" b="1" i="1" cap="none" dirty="0" smtClean="0">
                <a:solidFill>
                  <a:srgbClr val="FFFF00"/>
                </a:solidFill>
              </a:rPr>
              <a:t>Skills – Based Technology Change</a:t>
            </a:r>
            <a:endParaRPr lang="en-US" altLang="en-US" sz="4400" cap="none" dirty="0" smtClean="0">
              <a:solidFill>
                <a:srgbClr val="FFFF00"/>
              </a:solidFill>
            </a:endParaRPr>
          </a:p>
        </p:txBody>
      </p:sp>
    </p:spTree>
    <p:extLst>
      <p:ext uri="{BB962C8B-B14F-4D97-AF65-F5344CB8AC3E}">
        <p14:creationId xmlns:p14="http://schemas.microsoft.com/office/powerpoint/2010/main" val="110437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43246" y="500168"/>
            <a:ext cx="9144000" cy="1456267"/>
          </a:xfrm>
          <a:noFill/>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5400" cap="none" dirty="0" smtClean="0">
                <a:solidFill>
                  <a:srgbClr val="FFFF00"/>
                </a:solidFill>
              </a:rPr>
              <a:t>Why Is Inequality Worse NOW</a:t>
            </a:r>
            <a:r>
              <a:rPr lang="en-US" sz="5400" dirty="0" smtClean="0">
                <a:solidFill>
                  <a:srgbClr val="FFFF00"/>
                </a:solidFill>
              </a:rPr>
              <a:t>?</a:t>
            </a:r>
            <a:endParaRPr lang="en-US" sz="5400" dirty="0">
              <a:solidFill>
                <a:srgbClr val="FFFF00"/>
              </a:solidFill>
            </a:endParaRPr>
          </a:p>
        </p:txBody>
      </p:sp>
      <p:sp>
        <p:nvSpPr>
          <p:cNvPr id="49153" name="Content Placeholder 2"/>
          <p:cNvSpPr>
            <a:spLocks noGrp="1"/>
          </p:cNvSpPr>
          <p:nvPr>
            <p:ph idx="1"/>
          </p:nvPr>
        </p:nvSpPr>
        <p:spPr>
          <a:xfrm>
            <a:off x="592918" y="1737474"/>
            <a:ext cx="8468591" cy="4765963"/>
          </a:xfrm>
        </p:spPr>
        <p:txBody>
          <a:bodyPr anchor="t"/>
          <a:lstStyle/>
          <a:p>
            <a:pPr marL="400050" lvl="1" indent="0">
              <a:buNone/>
            </a:pPr>
            <a:r>
              <a:rPr lang="en-US" altLang="en-US" sz="4000" u="sng" dirty="0" smtClean="0"/>
              <a:t>Government policies and programs</a:t>
            </a:r>
            <a:r>
              <a:rPr lang="en-US" altLang="en-US" sz="4000" dirty="0" smtClean="0"/>
              <a:t>: </a:t>
            </a:r>
          </a:p>
          <a:p>
            <a:pPr marL="971550" lvl="1" indent="-571500"/>
            <a:r>
              <a:rPr lang="en-US" altLang="en-US" sz="4000" dirty="0" smtClean="0"/>
              <a:t>taxes, </a:t>
            </a:r>
          </a:p>
          <a:p>
            <a:pPr marL="971550" lvl="1" indent="-571500"/>
            <a:r>
              <a:rPr lang="en-US" altLang="en-US" sz="4000" dirty="0" smtClean="0"/>
              <a:t>education, </a:t>
            </a:r>
          </a:p>
          <a:p>
            <a:pPr marL="971550" lvl="1" indent="-571500"/>
            <a:r>
              <a:rPr lang="en-US" altLang="en-US" sz="4000" dirty="0" smtClean="0"/>
              <a:t>minimum wage, </a:t>
            </a:r>
          </a:p>
          <a:p>
            <a:pPr marL="971550" lvl="1" indent="-571500"/>
            <a:r>
              <a:rPr lang="en-US" altLang="en-US" sz="4000" dirty="0" smtClean="0"/>
              <a:t>regulation</a:t>
            </a:r>
          </a:p>
        </p:txBody>
      </p:sp>
    </p:spTree>
    <p:extLst>
      <p:ext uri="{BB962C8B-B14F-4D97-AF65-F5344CB8AC3E}">
        <p14:creationId xmlns:p14="http://schemas.microsoft.com/office/powerpoint/2010/main" val="12544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373563"/>
          </a:xfrm>
        </p:spPr>
        <p:txBody>
          <a:bodyPr rtlCol="0">
            <a:normAutofit fontScale="25000" lnSpcReduction="20000"/>
          </a:bodyPr>
          <a:lstStyle/>
          <a:p>
            <a:pPr marL="514350" indent="-514350" fontAlgn="auto">
              <a:spcAft>
                <a:spcPts val="0"/>
              </a:spcAft>
              <a:buFont typeface="Arial" pitchFamily="34" charset="0"/>
              <a:buNone/>
              <a:defRPr/>
            </a:pPr>
            <a:endParaRPr lang="en-US"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algn="ctr" fontAlgn="auto">
              <a:spcAft>
                <a:spcPts val="0"/>
              </a:spcAft>
              <a:buFont typeface="Arial" pitchFamily="34" charset="0"/>
              <a:buNone/>
              <a:defRPr/>
            </a:pPr>
            <a:endParaRPr lang="en-US" sz="11200" b="1" dirty="0" smtClean="0"/>
          </a:p>
          <a:p>
            <a:pPr marL="514350" indent="-514350" fontAlgn="auto">
              <a:spcAft>
                <a:spcPts val="0"/>
              </a:spcAft>
              <a:buFont typeface="Arial" pitchFamily="34" charset="0"/>
              <a:buNone/>
              <a:defRPr/>
            </a:pPr>
            <a:endParaRPr lang="en-US" sz="11200" dirty="0" smtClean="0"/>
          </a:p>
          <a:p>
            <a:pPr marL="514350" indent="-514350" fontAlgn="auto">
              <a:spcAft>
                <a:spcPts val="0"/>
              </a:spcAft>
              <a:buFont typeface="Arial" pitchFamily="34" charset="0"/>
              <a:buAutoNum type="arabicPeriod" startAt="3"/>
              <a:defRPr/>
            </a:pPr>
            <a:endParaRPr lang="en-US" dirty="0" smtClean="0"/>
          </a:p>
          <a:p>
            <a:pPr marL="514350" indent="-514350" fontAlgn="auto">
              <a:spcAft>
                <a:spcPts val="0"/>
              </a:spcAft>
              <a:buFont typeface="Arial" pitchFamily="34" charset="0"/>
              <a:buAutoNum type="arabicPeriod" startAt="3"/>
              <a:defRPr/>
            </a:pPr>
            <a:endParaRPr lang="en-US" dirty="0" smtClean="0"/>
          </a:p>
          <a:p>
            <a:pPr marL="514350" indent="-514350" fontAlgn="auto">
              <a:spcAft>
                <a:spcPts val="0"/>
              </a:spcAft>
              <a:buFont typeface="Arial" pitchFamily="34" charset="0"/>
              <a:buAutoNum type="arabicPeriod" startAt="3"/>
              <a:defRPr/>
            </a:pPr>
            <a:endParaRPr lang="en-US" dirty="0" smtClean="0"/>
          </a:p>
          <a:p>
            <a:pPr marL="514350" indent="-514350" fontAlgn="auto">
              <a:spcAft>
                <a:spcPts val="0"/>
              </a:spcAft>
              <a:buFont typeface="Arial" pitchFamily="34" charset="0"/>
              <a:buNone/>
              <a:defRPr/>
            </a:pPr>
            <a:r>
              <a:rPr lang="en-US" dirty="0" smtClean="0"/>
              <a:t>	</a:t>
            </a:r>
          </a:p>
          <a:p>
            <a:pPr marL="514350" indent="-514350" fontAlgn="auto">
              <a:spcAft>
                <a:spcPts val="0"/>
              </a:spcAft>
              <a:buFont typeface="Arial" pitchFamily="34" charset="0"/>
              <a:buAutoNum type="arabicPeriod" startAt="3"/>
              <a:defRPr/>
            </a:pPr>
            <a:endParaRPr lang="en-US" dirty="0" smtClean="0"/>
          </a:p>
        </p:txBody>
      </p:sp>
      <p:sp>
        <p:nvSpPr>
          <p:cNvPr id="4" name="Title 1"/>
          <p:cNvSpPr txBox="1">
            <a:spLocks noGrp="1"/>
          </p:cNvSpPr>
          <p:nvPr>
            <p:ph type="title"/>
          </p:nvPr>
        </p:nvSpPr>
        <p:spPr>
          <a:xfrm>
            <a:off x="457200" y="0"/>
            <a:ext cx="8229600" cy="914400"/>
          </a:xfrm>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sz="4000" dirty="0" smtClean="0"/>
              <a:t>Major Contributors to Rising Inequality</a:t>
            </a:r>
            <a:endParaRPr lang="en-US" sz="4000" dirty="0"/>
          </a:p>
        </p:txBody>
      </p:sp>
      <p:graphicFrame>
        <p:nvGraphicFramePr>
          <p:cNvPr id="5" name="Diagram 4"/>
          <p:cNvGraphicFramePr/>
          <p:nvPr/>
        </p:nvGraphicFramePr>
        <p:xfrm>
          <a:off x="457200" y="990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93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7"/>
            <a:ext cx="9110332" cy="854117"/>
          </a:xfrm>
        </p:spPr>
        <p:txBody>
          <a:bodyPr>
            <a:normAutofit fontScale="92500"/>
          </a:bodyPr>
          <a:lstStyle/>
          <a:p>
            <a:r>
              <a:rPr lang="en-US" sz="4800" dirty="0" smtClean="0">
                <a:solidFill>
                  <a:srgbClr val="FFFF00"/>
                </a:solidFill>
              </a:rPr>
              <a:t>Campaign for the Comfort of the Rich</a:t>
            </a:r>
            <a:endParaRPr lang="en-US" sz="4800" dirty="0">
              <a:solidFill>
                <a:srgbClr val="FFFF00"/>
              </a:solidFill>
            </a:endParaRPr>
          </a:p>
        </p:txBody>
      </p:sp>
      <p:sp>
        <p:nvSpPr>
          <p:cNvPr id="2" name="Content Placeholder 1"/>
          <p:cNvSpPr>
            <a:spLocks noGrp="1"/>
          </p:cNvSpPr>
          <p:nvPr>
            <p:ph idx="1"/>
          </p:nvPr>
        </p:nvSpPr>
        <p:spPr>
          <a:xfrm>
            <a:off x="473336" y="1295669"/>
            <a:ext cx="8670664" cy="5179775"/>
          </a:xfrm>
        </p:spPr>
        <p:txBody>
          <a:bodyPr>
            <a:normAutofit/>
          </a:bodyPr>
          <a:lstStyle/>
          <a:p>
            <a:r>
              <a:rPr lang="en-US" sz="4000" dirty="0" smtClean="0"/>
              <a:t>1964 to 1974, many progressive laws</a:t>
            </a:r>
          </a:p>
          <a:p>
            <a:r>
              <a:rPr lang="en-US" sz="4000" dirty="0" smtClean="0"/>
              <a:t>The rich did not like it</a:t>
            </a:r>
          </a:p>
          <a:p>
            <a:r>
              <a:rPr lang="en-US" sz="4000" dirty="0" smtClean="0"/>
              <a:t>In 1972, the campaign started</a:t>
            </a:r>
          </a:p>
          <a:p>
            <a:pPr lvl="1"/>
            <a:r>
              <a:rPr lang="en-US" sz="3800" dirty="0" smtClean="0">
                <a:solidFill>
                  <a:srgbClr val="FFFF00"/>
                </a:solidFill>
              </a:rPr>
              <a:t>National Association of Manufacturers</a:t>
            </a:r>
          </a:p>
          <a:p>
            <a:pPr lvl="1"/>
            <a:r>
              <a:rPr lang="en-US" sz="3800" dirty="0" smtClean="0">
                <a:solidFill>
                  <a:srgbClr val="FFFF00"/>
                </a:solidFill>
              </a:rPr>
              <a:t>Chamber of Commerce</a:t>
            </a:r>
          </a:p>
          <a:p>
            <a:pPr lvl="1"/>
            <a:r>
              <a:rPr lang="en-US" sz="3800" dirty="0" smtClean="0">
                <a:solidFill>
                  <a:srgbClr val="FFFF00"/>
                </a:solidFill>
              </a:rPr>
              <a:t>Business Roundtable</a:t>
            </a:r>
          </a:p>
          <a:p>
            <a:pPr lvl="1"/>
            <a:r>
              <a:rPr lang="en-US" sz="3800" dirty="0" smtClean="0">
                <a:solidFill>
                  <a:srgbClr val="FFFF00"/>
                </a:solidFill>
              </a:rPr>
              <a:t>Heritage Foundation</a:t>
            </a:r>
            <a:endParaRPr lang="en-US" sz="3800" dirty="0">
              <a:solidFill>
                <a:srgbClr val="FFFF00"/>
              </a:solidFill>
            </a:endParaRPr>
          </a:p>
        </p:txBody>
      </p:sp>
    </p:spTree>
    <p:extLst>
      <p:ext uri="{BB962C8B-B14F-4D97-AF65-F5344CB8AC3E}">
        <p14:creationId xmlns:p14="http://schemas.microsoft.com/office/powerpoint/2010/main" val="144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423333" y="214490"/>
            <a:ext cx="8585199" cy="1140177"/>
          </a:xfrm>
        </p:spPr>
        <p:txBody>
          <a:bodyPr>
            <a:normAutofit/>
          </a:bodyPr>
          <a:lstStyle/>
          <a:p>
            <a:r>
              <a:rPr lang="en-US" altLang="en-US" sz="5400" b="1" cap="none" dirty="0" smtClean="0">
                <a:solidFill>
                  <a:srgbClr val="FFFF00"/>
                </a:solidFill>
              </a:rPr>
              <a:t>How Is Wealth Distributed?</a:t>
            </a:r>
          </a:p>
        </p:txBody>
      </p:sp>
      <p:pic>
        <p:nvPicPr>
          <p:cNvPr id="3" name="Picture 2">
            <a:hlinkClick r:id="rId2" action="ppaction://hlinkfile"/>
          </p:cNvPr>
          <p:cNvPicPr>
            <a:picLocks noChangeAspect="1"/>
          </p:cNvPicPr>
          <p:nvPr/>
        </p:nvPicPr>
        <p:blipFill>
          <a:blip r:embed="rId3"/>
          <a:stretch>
            <a:fillRect/>
          </a:stretch>
        </p:blipFill>
        <p:spPr>
          <a:xfrm>
            <a:off x="423333" y="1285287"/>
            <a:ext cx="8272798" cy="5170499"/>
          </a:xfrm>
          <a:prstGeom prst="rect">
            <a:avLst/>
          </a:prstGeom>
        </p:spPr>
      </p:pic>
    </p:spTree>
    <p:extLst>
      <p:ext uri="{BB962C8B-B14F-4D97-AF65-F5344CB8AC3E}">
        <p14:creationId xmlns:p14="http://schemas.microsoft.com/office/powerpoint/2010/main" val="2272987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7"/>
            <a:ext cx="9110332" cy="854117"/>
          </a:xfrm>
        </p:spPr>
        <p:txBody>
          <a:bodyPr>
            <a:normAutofit fontScale="92500"/>
          </a:bodyPr>
          <a:lstStyle/>
          <a:p>
            <a:r>
              <a:rPr lang="en-US" sz="4800" dirty="0" smtClean="0">
                <a:solidFill>
                  <a:srgbClr val="FFFF00"/>
                </a:solidFill>
              </a:rPr>
              <a:t>Campaign for the Comfort of the Rich</a:t>
            </a:r>
            <a:endParaRPr lang="en-US" sz="4800" dirty="0">
              <a:solidFill>
                <a:srgbClr val="FFFF00"/>
              </a:solidFill>
            </a:endParaRPr>
          </a:p>
        </p:txBody>
      </p:sp>
      <p:sp>
        <p:nvSpPr>
          <p:cNvPr id="2" name="Content Placeholder 1"/>
          <p:cNvSpPr>
            <a:spLocks noGrp="1"/>
          </p:cNvSpPr>
          <p:nvPr>
            <p:ph idx="1"/>
          </p:nvPr>
        </p:nvSpPr>
        <p:spPr>
          <a:xfrm>
            <a:off x="473336" y="1295669"/>
            <a:ext cx="8670664" cy="5179775"/>
          </a:xfrm>
        </p:spPr>
        <p:txBody>
          <a:bodyPr anchor="t">
            <a:normAutofit/>
          </a:bodyPr>
          <a:lstStyle/>
          <a:p>
            <a:r>
              <a:rPr lang="en-US" sz="4000" dirty="0" smtClean="0"/>
              <a:t>Early Victories included </a:t>
            </a:r>
            <a:r>
              <a:rPr lang="en-US" sz="3600" dirty="0" smtClean="0"/>
              <a:t>defeat of </a:t>
            </a:r>
          </a:p>
          <a:p>
            <a:pPr lvl="1"/>
            <a:r>
              <a:rPr lang="en-US" sz="3400" dirty="0" smtClean="0">
                <a:solidFill>
                  <a:srgbClr val="FFFF00"/>
                </a:solidFill>
              </a:rPr>
              <a:t>Office of Consumer Representation</a:t>
            </a:r>
          </a:p>
          <a:p>
            <a:pPr lvl="1"/>
            <a:r>
              <a:rPr lang="en-US" sz="3600" dirty="0" smtClean="0">
                <a:solidFill>
                  <a:srgbClr val="FFFF00"/>
                </a:solidFill>
              </a:rPr>
              <a:t>Common Situs Picketing (Labor) Bill</a:t>
            </a:r>
          </a:p>
          <a:p>
            <a:pPr lvl="1"/>
            <a:r>
              <a:rPr lang="en-US" sz="3600" dirty="0" smtClean="0">
                <a:solidFill>
                  <a:srgbClr val="FFFF00"/>
                </a:solidFill>
              </a:rPr>
              <a:t>Tax Reform Act of 1978</a:t>
            </a:r>
          </a:p>
          <a:p>
            <a:pPr marL="0" indent="0">
              <a:buNone/>
            </a:pPr>
            <a:r>
              <a:rPr lang="en-US" sz="4000" dirty="0" smtClean="0"/>
              <a:t>David Stockman said</a:t>
            </a:r>
          </a:p>
          <a:p>
            <a:pPr lvl="1"/>
            <a:r>
              <a:rPr lang="en-US" sz="3800" dirty="0" smtClean="0">
                <a:solidFill>
                  <a:srgbClr val="FFFF00"/>
                </a:solidFill>
              </a:rPr>
              <a:t>“The hogs were really feeding”</a:t>
            </a:r>
            <a:endParaRPr lang="en-US" sz="3800" dirty="0">
              <a:solidFill>
                <a:srgbClr val="FFFF00"/>
              </a:solidFill>
            </a:endParaRPr>
          </a:p>
        </p:txBody>
      </p:sp>
    </p:spTree>
    <p:extLst>
      <p:ext uri="{BB962C8B-B14F-4D97-AF65-F5344CB8AC3E}">
        <p14:creationId xmlns:p14="http://schemas.microsoft.com/office/powerpoint/2010/main" val="36745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7"/>
            <a:ext cx="9110332" cy="854117"/>
          </a:xfrm>
        </p:spPr>
        <p:txBody>
          <a:bodyPr>
            <a:normAutofit fontScale="92500"/>
          </a:bodyPr>
          <a:lstStyle/>
          <a:p>
            <a:r>
              <a:rPr lang="en-US" sz="4800" dirty="0" smtClean="0">
                <a:solidFill>
                  <a:srgbClr val="FFFF00"/>
                </a:solidFill>
              </a:rPr>
              <a:t>Campaign for the Comfort of the </a:t>
            </a:r>
            <a:r>
              <a:rPr lang="en-US" sz="4800" dirty="0" smtClean="0">
                <a:solidFill>
                  <a:srgbClr val="FFFF00"/>
                </a:solidFill>
              </a:rPr>
              <a:t>Rich</a:t>
            </a:r>
            <a:endParaRPr lang="en-US" sz="4800" dirty="0">
              <a:solidFill>
                <a:srgbClr val="FFFF00"/>
              </a:solidFill>
            </a:endParaRPr>
          </a:p>
        </p:txBody>
      </p:sp>
      <p:sp>
        <p:nvSpPr>
          <p:cNvPr id="2" name="Content Placeholder 1"/>
          <p:cNvSpPr>
            <a:spLocks noGrp="1"/>
          </p:cNvSpPr>
          <p:nvPr>
            <p:ph idx="1"/>
          </p:nvPr>
        </p:nvSpPr>
        <p:spPr>
          <a:xfrm>
            <a:off x="374800" y="1138334"/>
            <a:ext cx="8670664" cy="5179775"/>
          </a:xfrm>
        </p:spPr>
        <p:txBody>
          <a:bodyPr>
            <a:normAutofit/>
          </a:bodyPr>
          <a:lstStyle/>
          <a:p>
            <a:r>
              <a:rPr lang="en-US" sz="4000" dirty="0" smtClean="0"/>
              <a:t>Later Victories included</a:t>
            </a:r>
            <a:endParaRPr lang="en-US" sz="3600" dirty="0" smtClean="0"/>
          </a:p>
          <a:p>
            <a:pPr lvl="1"/>
            <a:r>
              <a:rPr lang="en-US" sz="3400" dirty="0" smtClean="0">
                <a:solidFill>
                  <a:srgbClr val="FFFF00"/>
                </a:solidFill>
              </a:rPr>
              <a:t>Further reductions in </a:t>
            </a:r>
            <a:r>
              <a:rPr lang="en-US" sz="3400" dirty="0">
                <a:solidFill>
                  <a:srgbClr val="FFFF00"/>
                </a:solidFill>
              </a:rPr>
              <a:t>c</a:t>
            </a:r>
            <a:r>
              <a:rPr lang="en-US" sz="3400" dirty="0" smtClean="0">
                <a:solidFill>
                  <a:srgbClr val="FFFF00"/>
                </a:solidFill>
              </a:rPr>
              <a:t>apital gains tax</a:t>
            </a:r>
          </a:p>
          <a:p>
            <a:pPr lvl="1"/>
            <a:r>
              <a:rPr lang="en-US" sz="3400" dirty="0" smtClean="0">
                <a:solidFill>
                  <a:srgbClr val="FFFF00"/>
                </a:solidFill>
              </a:rPr>
              <a:t>Huge reductions in inheritance tax</a:t>
            </a:r>
          </a:p>
          <a:p>
            <a:pPr lvl="1"/>
            <a:r>
              <a:rPr lang="en-US" sz="3400" dirty="0" smtClean="0">
                <a:solidFill>
                  <a:srgbClr val="FFFF00"/>
                </a:solidFill>
              </a:rPr>
              <a:t>50% reduction in </a:t>
            </a:r>
            <a:r>
              <a:rPr lang="en-US" sz="3400" dirty="0" smtClean="0">
                <a:solidFill>
                  <a:srgbClr val="FFFF00"/>
                </a:solidFill>
              </a:rPr>
              <a:t>tax rates </a:t>
            </a:r>
            <a:r>
              <a:rPr lang="en-US" sz="3400" dirty="0" smtClean="0">
                <a:solidFill>
                  <a:srgbClr val="FFFF00"/>
                </a:solidFill>
              </a:rPr>
              <a:t>paid by the richest</a:t>
            </a:r>
          </a:p>
          <a:p>
            <a:pPr lvl="1"/>
            <a:r>
              <a:rPr lang="en-US" sz="3400" dirty="0" smtClean="0">
                <a:solidFill>
                  <a:srgbClr val="FFFF00"/>
                </a:solidFill>
              </a:rPr>
              <a:t>Deregulation of the finance industry</a:t>
            </a:r>
          </a:p>
          <a:p>
            <a:pPr lvl="2"/>
            <a:r>
              <a:rPr lang="en-US" sz="3200" dirty="0" smtClean="0"/>
              <a:t>No more Glass Steagall</a:t>
            </a:r>
          </a:p>
          <a:p>
            <a:pPr lvl="2"/>
            <a:r>
              <a:rPr lang="en-US" sz="3200" dirty="0" smtClean="0"/>
              <a:t>Commodity Futures Modernization Act</a:t>
            </a:r>
          </a:p>
        </p:txBody>
      </p:sp>
    </p:spTree>
    <p:extLst>
      <p:ext uri="{BB962C8B-B14F-4D97-AF65-F5344CB8AC3E}">
        <p14:creationId xmlns:p14="http://schemas.microsoft.com/office/powerpoint/2010/main" val="22260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7"/>
            <a:ext cx="9110332" cy="854117"/>
          </a:xfrm>
        </p:spPr>
        <p:txBody>
          <a:bodyPr>
            <a:normAutofit/>
          </a:bodyPr>
          <a:lstStyle/>
          <a:p>
            <a:r>
              <a:rPr lang="en-US" sz="4800" dirty="0" smtClean="0">
                <a:solidFill>
                  <a:srgbClr val="FFFF00"/>
                </a:solidFill>
              </a:rPr>
              <a:t>Minimum Wage, for example</a:t>
            </a:r>
            <a:endParaRPr lang="en-US" sz="4800" dirty="0">
              <a:solidFill>
                <a:srgbClr val="FFFF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38334"/>
            <a:ext cx="9144000" cy="5719666"/>
          </a:xfrm>
        </p:spPr>
      </p:pic>
    </p:spTree>
    <p:extLst>
      <p:ext uri="{BB962C8B-B14F-4D97-AF65-F5344CB8AC3E}">
        <p14:creationId xmlns:p14="http://schemas.microsoft.com/office/powerpoint/2010/main" val="20510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308969" y="282744"/>
            <a:ext cx="8546842" cy="1054359"/>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4800" cap="none" dirty="0" smtClean="0">
                <a:solidFill>
                  <a:srgbClr val="FFFF00"/>
                </a:solidFill>
              </a:rPr>
              <a:t>Bush Tax Cuts Saved The 0.01%</a:t>
            </a:r>
            <a:endParaRPr lang="en-US" sz="4800" cap="none"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9556143"/>
              </p:ext>
            </p:extLst>
          </p:nvPr>
        </p:nvGraphicFramePr>
        <p:xfrm>
          <a:off x="477981" y="1600202"/>
          <a:ext cx="8208818" cy="4509652"/>
        </p:xfrm>
        <a:graphic>
          <a:graphicData uri="http://schemas.openxmlformats.org/drawingml/2006/table">
            <a:tbl>
              <a:tblPr firstRow="1" bandRow="1">
                <a:tableStyleId>{5C22544A-7EE6-4342-B048-85BDC9FD1C3A}</a:tableStyleId>
              </a:tblPr>
              <a:tblGrid>
                <a:gridCol w="2036618"/>
                <a:gridCol w="2057400"/>
                <a:gridCol w="2057400"/>
                <a:gridCol w="2057400"/>
              </a:tblGrid>
              <a:tr h="644236">
                <a:tc>
                  <a:txBody>
                    <a:bodyPr/>
                    <a:lstStyle/>
                    <a:p>
                      <a:pPr algn="ctr" fontAlgn="b"/>
                      <a:r>
                        <a:rPr lang="en-US" sz="2800" b="0" i="0" u="none" strike="noStrike" dirty="0">
                          <a:solidFill>
                            <a:srgbClr val="FFFF00"/>
                          </a:solidFill>
                          <a:effectLst/>
                          <a:latin typeface="Calibri"/>
                        </a:rPr>
                        <a:t>Year</a:t>
                      </a:r>
                    </a:p>
                  </a:txBody>
                  <a:tcPr marL="7620" marR="7620" marT="7620" marB="0" anchor="b">
                    <a:solidFill>
                      <a:srgbClr val="000066"/>
                    </a:solidFill>
                  </a:tcPr>
                </a:tc>
                <a:tc>
                  <a:txBody>
                    <a:bodyPr/>
                    <a:lstStyle/>
                    <a:p>
                      <a:pPr algn="ctr" fontAlgn="b"/>
                      <a:r>
                        <a:rPr lang="en-US" sz="2800" b="0" i="0" u="none" strike="noStrike" dirty="0">
                          <a:solidFill>
                            <a:srgbClr val="FFFF00"/>
                          </a:solidFill>
                          <a:effectLst/>
                          <a:latin typeface="Calibri"/>
                        </a:rPr>
                        <a:t>Tax Savings</a:t>
                      </a:r>
                    </a:p>
                  </a:txBody>
                  <a:tcPr marL="7620" marR="7620" marT="7620" marB="0" anchor="b">
                    <a:solidFill>
                      <a:srgbClr val="000066"/>
                    </a:solidFill>
                  </a:tcPr>
                </a:tc>
                <a:tc>
                  <a:txBody>
                    <a:bodyPr/>
                    <a:lstStyle/>
                    <a:p>
                      <a:pPr algn="ctr" fontAlgn="b"/>
                      <a:r>
                        <a:rPr lang="en-US" sz="2800" b="0" i="0" u="none" strike="noStrike" dirty="0">
                          <a:solidFill>
                            <a:srgbClr val="FFFF00"/>
                          </a:solidFill>
                          <a:effectLst/>
                          <a:latin typeface="Calibri"/>
                        </a:rPr>
                        <a:t>Accumulation</a:t>
                      </a:r>
                    </a:p>
                  </a:txBody>
                  <a:tcPr marL="7620" marR="7620" marT="7620" marB="0" anchor="b">
                    <a:solidFill>
                      <a:srgbClr val="000066"/>
                    </a:solidFill>
                  </a:tcPr>
                </a:tc>
                <a:tc>
                  <a:txBody>
                    <a:bodyPr/>
                    <a:lstStyle/>
                    <a:p>
                      <a:pPr algn="ctr" fontAlgn="b"/>
                      <a:r>
                        <a:rPr lang="en-US" sz="2800" b="0" i="0" u="none" strike="noStrike" dirty="0">
                          <a:solidFill>
                            <a:srgbClr val="FFFF00"/>
                          </a:solidFill>
                          <a:effectLst/>
                          <a:latin typeface="Calibri"/>
                        </a:rPr>
                        <a:t>Income</a:t>
                      </a:r>
                    </a:p>
                  </a:txBody>
                  <a:tcPr marL="7620" marR="7620" marT="7620" marB="0" anchor="b">
                    <a:solidFill>
                      <a:srgbClr val="000066"/>
                    </a:solidFill>
                  </a:tcPr>
                </a:tc>
              </a:tr>
              <a:tr h="644236">
                <a:tc>
                  <a:txBody>
                    <a:bodyPr/>
                    <a:lstStyle/>
                    <a:p>
                      <a:pPr algn="ctr" fontAlgn="b"/>
                      <a:r>
                        <a:rPr lang="en-US" sz="2800" b="0" i="0" u="none" strike="noStrike" dirty="0">
                          <a:solidFill>
                            <a:srgbClr val="000000"/>
                          </a:solidFill>
                          <a:effectLst/>
                          <a:latin typeface="Calibri"/>
                        </a:rPr>
                        <a:t>2003</a:t>
                      </a:r>
                    </a:p>
                  </a:txBody>
                  <a:tcPr marL="7620" marR="7620" marT="7620" marB="0" anchor="b"/>
                </a:tc>
                <a:tc>
                  <a:txBody>
                    <a:bodyPr/>
                    <a:lstStyle/>
                    <a:p>
                      <a:pPr algn="ctr" fontAlgn="b"/>
                      <a:r>
                        <a:rPr lang="en-US" sz="2800" b="0" i="0" u="none" strike="noStrike" dirty="0">
                          <a:solidFill>
                            <a:srgbClr val="000000"/>
                          </a:solidFill>
                          <a:effectLst/>
                          <a:latin typeface="Calibri"/>
                        </a:rPr>
                        <a:t>$390,000</a:t>
                      </a:r>
                    </a:p>
                  </a:txBody>
                  <a:tcPr marL="7620" marR="7620" marT="7620" marB="0" anchor="b"/>
                </a:tc>
                <a:tc>
                  <a:txBody>
                    <a:bodyPr/>
                    <a:lstStyle/>
                    <a:p>
                      <a:pPr algn="ctr" fontAlgn="b"/>
                      <a:r>
                        <a:rPr lang="en-US" sz="2800" b="0" i="0" u="none" strike="noStrike">
                          <a:solidFill>
                            <a:srgbClr val="000000"/>
                          </a:solidFill>
                          <a:effectLst/>
                          <a:latin typeface="Calibri"/>
                        </a:rPr>
                        <a:t>$390,000</a:t>
                      </a:r>
                    </a:p>
                  </a:txBody>
                  <a:tcPr marL="7620" marR="7620" marT="7620" marB="0" anchor="b"/>
                </a:tc>
                <a:tc>
                  <a:txBody>
                    <a:bodyPr/>
                    <a:lstStyle/>
                    <a:p>
                      <a:pPr algn="ctr" fontAlgn="b"/>
                      <a:r>
                        <a:rPr lang="en-US" sz="2800" b="0" i="0" u="none" strike="noStrike" dirty="0">
                          <a:solidFill>
                            <a:srgbClr val="000000"/>
                          </a:solidFill>
                          <a:effectLst/>
                          <a:latin typeface="Calibri"/>
                        </a:rPr>
                        <a:t>$23,400</a:t>
                      </a:r>
                    </a:p>
                  </a:txBody>
                  <a:tcPr marL="7620" marR="7620" marT="7620" marB="0" anchor="b"/>
                </a:tc>
              </a:tr>
              <a:tr h="644236">
                <a:tc>
                  <a:txBody>
                    <a:bodyPr/>
                    <a:lstStyle/>
                    <a:p>
                      <a:pPr algn="ctr" fontAlgn="b"/>
                      <a:r>
                        <a:rPr lang="en-US" sz="2800" b="0" i="0" u="none" strike="noStrike" dirty="0">
                          <a:solidFill>
                            <a:srgbClr val="000000"/>
                          </a:solidFill>
                          <a:effectLst/>
                          <a:latin typeface="Calibri"/>
                        </a:rPr>
                        <a:t>2006</a:t>
                      </a:r>
                    </a:p>
                  </a:txBody>
                  <a:tcPr marL="7620" marR="7620" marT="7620" marB="0" anchor="b"/>
                </a:tc>
                <a:tc>
                  <a:txBody>
                    <a:bodyPr/>
                    <a:lstStyle/>
                    <a:p>
                      <a:pPr algn="ctr" fontAlgn="b"/>
                      <a:r>
                        <a:rPr lang="en-US" sz="2800" b="0" i="0" u="none" strike="noStrike" dirty="0">
                          <a:solidFill>
                            <a:srgbClr val="000000"/>
                          </a:solidFill>
                          <a:effectLst/>
                          <a:latin typeface="Calibri"/>
                        </a:rPr>
                        <a:t>$519,556</a:t>
                      </a:r>
                    </a:p>
                  </a:txBody>
                  <a:tcPr marL="7620" marR="7620" marT="7620" marB="0" anchor="b"/>
                </a:tc>
                <a:tc>
                  <a:txBody>
                    <a:bodyPr/>
                    <a:lstStyle/>
                    <a:p>
                      <a:pPr algn="ctr" fontAlgn="b"/>
                      <a:r>
                        <a:rPr lang="en-US" sz="2800" b="0" i="0" u="none" strike="noStrike">
                          <a:solidFill>
                            <a:srgbClr val="000000"/>
                          </a:solidFill>
                          <a:effectLst/>
                          <a:latin typeface="Calibri"/>
                        </a:rPr>
                        <a:t>$1,773,331</a:t>
                      </a:r>
                    </a:p>
                  </a:txBody>
                  <a:tcPr marL="7620" marR="7620" marT="7620" marB="0" anchor="b"/>
                </a:tc>
                <a:tc>
                  <a:txBody>
                    <a:bodyPr/>
                    <a:lstStyle/>
                    <a:p>
                      <a:pPr algn="ctr" fontAlgn="b"/>
                      <a:r>
                        <a:rPr lang="en-US" sz="2800" b="0" i="0" u="none" strike="noStrike">
                          <a:solidFill>
                            <a:srgbClr val="000000"/>
                          </a:solidFill>
                          <a:effectLst/>
                          <a:latin typeface="Calibri"/>
                        </a:rPr>
                        <a:t>$106,400</a:t>
                      </a:r>
                    </a:p>
                  </a:txBody>
                  <a:tcPr marL="7620" marR="7620" marT="7620" marB="0" anchor="b"/>
                </a:tc>
              </a:tr>
              <a:tr h="644236">
                <a:tc>
                  <a:txBody>
                    <a:bodyPr/>
                    <a:lstStyle/>
                    <a:p>
                      <a:pPr algn="ctr" fontAlgn="b"/>
                      <a:r>
                        <a:rPr lang="en-US" sz="2800" b="0" i="0" u="none" strike="noStrike">
                          <a:solidFill>
                            <a:srgbClr val="000000"/>
                          </a:solidFill>
                          <a:effectLst/>
                          <a:latin typeface="Calibri"/>
                        </a:rPr>
                        <a:t>2009</a:t>
                      </a:r>
                    </a:p>
                  </a:txBody>
                  <a:tcPr marL="7620" marR="7620" marT="7620" marB="0" anchor="b"/>
                </a:tc>
                <a:tc>
                  <a:txBody>
                    <a:bodyPr/>
                    <a:lstStyle/>
                    <a:p>
                      <a:pPr algn="ctr" fontAlgn="b"/>
                      <a:r>
                        <a:rPr lang="en-US" sz="2800" b="0" i="0" u="none" strike="noStrike" dirty="0">
                          <a:solidFill>
                            <a:srgbClr val="000000"/>
                          </a:solidFill>
                          <a:effectLst/>
                          <a:latin typeface="Calibri"/>
                        </a:rPr>
                        <a:t>$905,773</a:t>
                      </a:r>
                    </a:p>
                  </a:txBody>
                  <a:tcPr marL="7620" marR="7620" marT="7620" marB="0" anchor="b"/>
                </a:tc>
                <a:tc>
                  <a:txBody>
                    <a:bodyPr/>
                    <a:lstStyle/>
                    <a:p>
                      <a:pPr algn="ctr" fontAlgn="b"/>
                      <a:r>
                        <a:rPr lang="en-US" sz="2800" b="0" i="0" u="none" strike="noStrike">
                          <a:solidFill>
                            <a:srgbClr val="000000"/>
                          </a:solidFill>
                          <a:effectLst/>
                          <a:latin typeface="Calibri"/>
                        </a:rPr>
                        <a:t>$4,032,693</a:t>
                      </a:r>
                    </a:p>
                  </a:txBody>
                  <a:tcPr marL="7620" marR="7620" marT="7620" marB="0" anchor="b"/>
                </a:tc>
                <a:tc>
                  <a:txBody>
                    <a:bodyPr/>
                    <a:lstStyle/>
                    <a:p>
                      <a:pPr algn="ctr" fontAlgn="b"/>
                      <a:r>
                        <a:rPr lang="en-US" sz="2800" b="0" i="0" u="none" strike="noStrike">
                          <a:solidFill>
                            <a:srgbClr val="000000"/>
                          </a:solidFill>
                          <a:effectLst/>
                          <a:latin typeface="Calibri"/>
                        </a:rPr>
                        <a:t>$241,962</a:t>
                      </a:r>
                    </a:p>
                  </a:txBody>
                  <a:tcPr marL="7620" marR="7620" marT="7620" marB="0" anchor="b"/>
                </a:tc>
              </a:tr>
              <a:tr h="644236">
                <a:tc>
                  <a:txBody>
                    <a:bodyPr/>
                    <a:lstStyle/>
                    <a:p>
                      <a:pPr algn="ctr" fontAlgn="b"/>
                      <a:r>
                        <a:rPr lang="en-US" sz="2800" b="0" i="0" u="none" strike="noStrike">
                          <a:solidFill>
                            <a:srgbClr val="000000"/>
                          </a:solidFill>
                          <a:effectLst/>
                          <a:latin typeface="Calibri"/>
                        </a:rPr>
                        <a:t>2012</a:t>
                      </a:r>
                    </a:p>
                  </a:txBody>
                  <a:tcPr marL="7620" marR="7620" marT="7620" marB="0" anchor="b"/>
                </a:tc>
                <a:tc>
                  <a:txBody>
                    <a:bodyPr/>
                    <a:lstStyle/>
                    <a:p>
                      <a:pPr algn="ctr" fontAlgn="b"/>
                      <a:r>
                        <a:rPr lang="en-US" sz="2800" b="0" i="0" u="none" strike="noStrike" dirty="0">
                          <a:solidFill>
                            <a:srgbClr val="000000"/>
                          </a:solidFill>
                          <a:effectLst/>
                          <a:latin typeface="Calibri"/>
                        </a:rPr>
                        <a:t>$1,739,445</a:t>
                      </a:r>
                    </a:p>
                  </a:txBody>
                  <a:tcPr marL="7620" marR="7620" marT="7620" marB="0" anchor="b"/>
                </a:tc>
                <a:tc>
                  <a:txBody>
                    <a:bodyPr/>
                    <a:lstStyle/>
                    <a:p>
                      <a:pPr algn="ctr" fontAlgn="b"/>
                      <a:r>
                        <a:rPr lang="en-US" sz="2800" b="0" i="0" u="none" strike="noStrike" dirty="0">
                          <a:solidFill>
                            <a:srgbClr val="000000"/>
                          </a:solidFill>
                          <a:effectLst/>
                          <a:latin typeface="Calibri"/>
                        </a:rPr>
                        <a:t>$8,284,217</a:t>
                      </a:r>
                    </a:p>
                  </a:txBody>
                  <a:tcPr marL="7620" marR="7620" marT="7620" marB="0" anchor="b"/>
                </a:tc>
                <a:tc>
                  <a:txBody>
                    <a:bodyPr/>
                    <a:lstStyle/>
                    <a:p>
                      <a:pPr algn="ctr" fontAlgn="b"/>
                      <a:r>
                        <a:rPr lang="en-US" sz="2800" b="0" i="0" u="none" strike="noStrike">
                          <a:solidFill>
                            <a:srgbClr val="000000"/>
                          </a:solidFill>
                          <a:effectLst/>
                          <a:latin typeface="Calibri"/>
                        </a:rPr>
                        <a:t>$497,053</a:t>
                      </a:r>
                    </a:p>
                  </a:txBody>
                  <a:tcPr marL="7620" marR="7620" marT="7620" marB="0" anchor="b"/>
                </a:tc>
              </a:tr>
              <a:tr h="644236">
                <a:tc>
                  <a:txBody>
                    <a:bodyPr/>
                    <a:lstStyle/>
                    <a:p>
                      <a:pPr algn="ctr" fontAlgn="b"/>
                      <a:r>
                        <a:rPr lang="en-US" sz="2800" b="0" i="0" u="none" strike="noStrike" dirty="0">
                          <a:solidFill>
                            <a:srgbClr val="000000"/>
                          </a:solidFill>
                          <a:effectLst/>
                          <a:latin typeface="Calibri"/>
                        </a:rPr>
                        <a:t>2015</a:t>
                      </a:r>
                    </a:p>
                  </a:txBody>
                  <a:tcPr marL="7620" marR="7620" marT="7620" marB="0" anchor="b"/>
                </a:tc>
                <a:tc>
                  <a:txBody>
                    <a:bodyPr/>
                    <a:lstStyle/>
                    <a:p>
                      <a:pPr algn="ctr" fontAlgn="b"/>
                      <a:r>
                        <a:rPr lang="en-US" sz="2800" b="0" i="0" u="none" strike="noStrike">
                          <a:solidFill>
                            <a:srgbClr val="000000"/>
                          </a:solidFill>
                          <a:effectLst/>
                          <a:latin typeface="Calibri"/>
                        </a:rPr>
                        <a:t>$3,432,408</a:t>
                      </a:r>
                    </a:p>
                  </a:txBody>
                  <a:tcPr marL="7620" marR="7620" marT="7620" marB="0" anchor="b"/>
                </a:tc>
                <a:tc>
                  <a:txBody>
                    <a:bodyPr/>
                    <a:lstStyle/>
                    <a:p>
                      <a:pPr algn="ctr" fontAlgn="b"/>
                      <a:r>
                        <a:rPr lang="en-US" sz="2800" b="0" i="0" u="none" strike="noStrike" dirty="0">
                          <a:solidFill>
                            <a:srgbClr val="000000"/>
                          </a:solidFill>
                          <a:effectLst/>
                          <a:latin typeface="Calibri"/>
                        </a:rPr>
                        <a:t>$16,628,167</a:t>
                      </a:r>
                    </a:p>
                  </a:txBody>
                  <a:tcPr marL="7620" marR="7620" marT="7620" marB="0" anchor="b"/>
                </a:tc>
                <a:tc>
                  <a:txBody>
                    <a:bodyPr/>
                    <a:lstStyle/>
                    <a:p>
                      <a:pPr algn="ctr" fontAlgn="b"/>
                      <a:r>
                        <a:rPr lang="en-US" sz="2800" b="0" i="0" u="none" strike="noStrike" dirty="0">
                          <a:solidFill>
                            <a:srgbClr val="000000"/>
                          </a:solidFill>
                          <a:effectLst/>
                          <a:latin typeface="Calibri"/>
                        </a:rPr>
                        <a:t>$997,690</a:t>
                      </a:r>
                    </a:p>
                  </a:txBody>
                  <a:tcPr marL="7620" marR="7620" marT="7620" marB="0" anchor="b"/>
                </a:tc>
              </a:tr>
              <a:tr h="644236">
                <a:tc gridSpan="2">
                  <a:txBody>
                    <a:bodyPr/>
                    <a:lstStyle/>
                    <a:p>
                      <a:pPr algn="l" fontAlgn="b"/>
                      <a:r>
                        <a:rPr lang="en-US" sz="3600" b="0" i="0" u="none" strike="noStrike" dirty="0" smtClean="0">
                          <a:solidFill>
                            <a:srgbClr val="000000"/>
                          </a:solidFill>
                          <a:effectLst/>
                          <a:latin typeface="Calibri"/>
                        </a:rPr>
                        <a:t>Population total</a:t>
                      </a:r>
                      <a:endParaRPr lang="en-US" sz="3600" b="0" i="0" u="none" strike="noStrike" dirty="0">
                        <a:solidFill>
                          <a:srgbClr val="000000"/>
                        </a:solidFill>
                        <a:effectLst/>
                        <a:latin typeface="Calibri"/>
                      </a:endParaRPr>
                    </a:p>
                  </a:txBody>
                  <a:tcPr marL="7620" marR="7620" marT="7620" marB="0" anchor="b">
                    <a:solidFill>
                      <a:srgbClr val="FFFF00"/>
                    </a:solidFill>
                  </a:tcPr>
                </a:tc>
                <a:tc hMerge="1">
                  <a:txBody>
                    <a:bodyPr/>
                    <a:lstStyle/>
                    <a:p>
                      <a:endParaRPr lang="en-US"/>
                    </a:p>
                  </a:txBody>
                  <a:tcPr/>
                </a:tc>
                <a:tc gridSpan="2">
                  <a:txBody>
                    <a:bodyPr/>
                    <a:lstStyle/>
                    <a:p>
                      <a:pPr algn="ctr" fontAlgn="b"/>
                      <a:r>
                        <a:rPr lang="en-US" sz="4000" b="0" i="0" u="none" strike="noStrike" dirty="0" smtClean="0">
                          <a:solidFill>
                            <a:srgbClr val="000000"/>
                          </a:solidFill>
                          <a:effectLst/>
                          <a:latin typeface="Calibri"/>
                        </a:rPr>
                        <a:t>$497,182,198,424</a:t>
                      </a:r>
                      <a:endParaRPr lang="en-US" sz="4000" b="0" i="0" u="none" strike="noStrike" dirty="0">
                        <a:solidFill>
                          <a:srgbClr val="000000"/>
                        </a:solidFill>
                        <a:effectLst/>
                        <a:latin typeface="Calibri"/>
                      </a:endParaRPr>
                    </a:p>
                  </a:txBody>
                  <a:tcPr marL="7620" marR="7620" marT="7620" marB="0" anchor="b">
                    <a:solidFill>
                      <a:srgbClr val="FFFF00"/>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0366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Autofit/>
          </a:bodyPr>
          <a:lstStyle/>
          <a:p>
            <a:r>
              <a:rPr lang="en-US" sz="4800" dirty="0" smtClean="0">
                <a:solidFill>
                  <a:srgbClr val="FFFF00"/>
                </a:solidFill>
              </a:rPr>
              <a:t>2014 </a:t>
            </a:r>
            <a:r>
              <a:rPr lang="en-US" sz="4800" dirty="0">
                <a:solidFill>
                  <a:srgbClr val="FFFF00"/>
                </a:solidFill>
              </a:rPr>
              <a:t>Underserved </a:t>
            </a:r>
            <a:r>
              <a:rPr lang="en-US" sz="4800" dirty="0" smtClean="0">
                <a:solidFill>
                  <a:srgbClr val="FFFF00"/>
                </a:solidFill>
              </a:rPr>
              <a:t>Market Report</a:t>
            </a:r>
            <a:endParaRPr lang="en-US" sz="4800" dirty="0">
              <a:solidFill>
                <a:srgbClr val="FFFF00"/>
              </a:solidFill>
            </a:endParaRPr>
          </a:p>
        </p:txBody>
      </p:sp>
      <p:sp>
        <p:nvSpPr>
          <p:cNvPr id="2" name="Content Placeholder 1"/>
          <p:cNvSpPr>
            <a:spLocks noGrp="1"/>
          </p:cNvSpPr>
          <p:nvPr>
            <p:ph idx="1"/>
          </p:nvPr>
        </p:nvSpPr>
        <p:spPr>
          <a:xfrm>
            <a:off x="473336" y="1131929"/>
            <a:ext cx="7982174" cy="3969572"/>
          </a:xfrm>
        </p:spPr>
        <p:txBody>
          <a:bodyPr>
            <a:normAutofit/>
          </a:bodyPr>
          <a:lstStyle/>
          <a:p>
            <a:r>
              <a:rPr lang="en-US" sz="4000" dirty="0" smtClean="0"/>
              <a:t>Near-elimination of usury laws</a:t>
            </a:r>
          </a:p>
          <a:p>
            <a:r>
              <a:rPr lang="en-US" sz="4000" dirty="0" smtClean="0"/>
              <a:t>68 </a:t>
            </a:r>
            <a:r>
              <a:rPr lang="en-US" sz="4000" dirty="0"/>
              <a:t>million U.S. adults are </a:t>
            </a:r>
            <a:r>
              <a:rPr lang="en-US" sz="4000" dirty="0" smtClean="0">
                <a:solidFill>
                  <a:srgbClr val="FFFF00"/>
                </a:solidFill>
              </a:rPr>
              <a:t>under</a:t>
            </a:r>
            <a:r>
              <a:rPr lang="en-US" sz="4000" dirty="0" smtClean="0"/>
              <a:t>banked</a:t>
            </a:r>
          </a:p>
          <a:p>
            <a:r>
              <a:rPr lang="en-US" sz="4000" dirty="0" smtClean="0"/>
              <a:t>$138 </a:t>
            </a:r>
            <a:r>
              <a:rPr lang="en-US" sz="4000" dirty="0"/>
              <a:t>Billion </a:t>
            </a:r>
            <a:r>
              <a:rPr lang="en-US" sz="4000" dirty="0" smtClean="0"/>
              <a:t>(in fees) Market</a:t>
            </a:r>
          </a:p>
          <a:p>
            <a:r>
              <a:rPr lang="en-US" sz="4000" dirty="0" smtClean="0"/>
              <a:t>That’s about $2,000 per </a:t>
            </a:r>
            <a:r>
              <a:rPr lang="en-US" sz="4000" dirty="0" smtClean="0"/>
              <a:t>adult</a:t>
            </a:r>
            <a:endParaRPr lang="en-US" sz="4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1" y="5265242"/>
            <a:ext cx="6562165" cy="1592758"/>
          </a:xfrm>
          <a:prstGeom prst="rect">
            <a:avLst/>
          </a:prstGeom>
        </p:spPr>
      </p:pic>
    </p:spTree>
    <p:extLst>
      <p:ext uri="{BB962C8B-B14F-4D97-AF65-F5344CB8AC3E}">
        <p14:creationId xmlns:p14="http://schemas.microsoft.com/office/powerpoint/2010/main" val="27766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rtlCol="0">
            <a:normAutofit fontScale="90000"/>
          </a:bodyPr>
          <a:lstStyle/>
          <a:p>
            <a:pPr fontAlgn="auto">
              <a:spcAft>
                <a:spcPts val="0"/>
              </a:spcAft>
              <a:defRPr/>
            </a:pPr>
            <a:r>
              <a:rPr lang="en-US" sz="4000" dirty="0" smtClean="0"/>
              <a:t>Why Has Inequality Gotten Worse?</a:t>
            </a:r>
            <a:endParaRPr lang="en-US" sz="4000" dirty="0"/>
          </a:p>
        </p:txBody>
      </p:sp>
      <p:sp>
        <p:nvSpPr>
          <p:cNvPr id="55298" name="Content Placeholder 10"/>
          <p:cNvSpPr>
            <a:spLocks noGrp="1"/>
          </p:cNvSpPr>
          <p:nvPr>
            <p:ph idx="1"/>
          </p:nvPr>
        </p:nvSpPr>
        <p:spPr>
          <a:xfrm>
            <a:off x="457200" y="1371600"/>
            <a:ext cx="8229600" cy="4754563"/>
          </a:xfrm>
        </p:spPr>
        <p:txBody>
          <a:bodyPr/>
          <a:lstStyle/>
          <a:p>
            <a:pPr algn="ctr">
              <a:buFont typeface="Arial" charset="0"/>
              <a:buNone/>
            </a:pPr>
            <a:endParaRPr lang="en-US" altLang="en-US" b="1" smtClean="0"/>
          </a:p>
          <a:p>
            <a:pPr algn="ctr">
              <a:buFont typeface="Arial" charset="0"/>
              <a:buNone/>
            </a:pPr>
            <a:endParaRPr lang="en-US" altLang="en-US" b="1" smtClean="0"/>
          </a:p>
          <a:p>
            <a:pPr algn="ctr">
              <a:buFont typeface="Arial" charset="0"/>
              <a:buNone/>
            </a:pPr>
            <a:endParaRPr lang="en-US" altLang="en-US" b="1" smtClean="0"/>
          </a:p>
        </p:txBody>
      </p:sp>
      <p:graphicFrame>
        <p:nvGraphicFramePr>
          <p:cNvPr id="5" name="Diagram 4"/>
          <p:cNvGraphicFramePr/>
          <p:nvPr>
            <p:extLst>
              <p:ext uri="{D42A27DB-BD31-4B8C-83A1-F6EECF244321}">
                <p14:modId xmlns:p14="http://schemas.microsoft.com/office/powerpoint/2010/main" val="3023904450"/>
              </p:ext>
            </p:extLst>
          </p:nvPr>
        </p:nvGraphicFramePr>
        <p:xfrm>
          <a:off x="730827" y="1080655"/>
          <a:ext cx="7772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37118" y="1039091"/>
            <a:ext cx="2857500" cy="56838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52354" y="1039089"/>
            <a:ext cx="2857500" cy="56838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52400"/>
            <a:ext cx="8229600" cy="838200"/>
          </a:xfrm>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dirty="0" smtClean="0"/>
              <a:t>People Blame Big Government</a:t>
            </a:r>
            <a:endParaRPr lang="en-US" dirty="0"/>
          </a:p>
        </p:txBody>
      </p:sp>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19200"/>
            <a:ext cx="7924800" cy="5334000"/>
          </a:xfrm>
        </p:spPr>
      </p:pic>
      <p:sp>
        <p:nvSpPr>
          <p:cNvPr id="5" name="Down Arrow Callout 4"/>
          <p:cNvSpPr/>
          <p:nvPr/>
        </p:nvSpPr>
        <p:spPr>
          <a:xfrm>
            <a:off x="1600200" y="2307771"/>
            <a:ext cx="2362200" cy="129540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BIG GOVERNMENT</a:t>
            </a:r>
          </a:p>
        </p:txBody>
      </p:sp>
      <p:sp>
        <p:nvSpPr>
          <p:cNvPr id="6" name="Up Arrow Callout 5"/>
          <p:cNvSpPr/>
          <p:nvPr/>
        </p:nvSpPr>
        <p:spPr>
          <a:xfrm>
            <a:off x="4114800" y="4800600"/>
            <a:ext cx="2362200" cy="990600"/>
          </a:xfrm>
          <a:prstGeom prst="upArrow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BIG BUSINESS</a:t>
            </a:r>
          </a:p>
        </p:txBody>
      </p:sp>
      <p:sp>
        <p:nvSpPr>
          <p:cNvPr id="7" name="Rectangle 6"/>
          <p:cNvSpPr/>
          <p:nvPr/>
        </p:nvSpPr>
        <p:spPr>
          <a:xfrm>
            <a:off x="685800" y="56388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B050"/>
                </a:solidFill>
              </a:rPr>
              <a:t>1965</a:t>
            </a:r>
          </a:p>
        </p:txBody>
      </p:sp>
      <p:sp>
        <p:nvSpPr>
          <p:cNvPr id="8" name="Rectangle 7"/>
          <p:cNvSpPr/>
          <p:nvPr/>
        </p:nvSpPr>
        <p:spPr>
          <a:xfrm>
            <a:off x="7772400" y="5562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B050"/>
                </a:solidFill>
              </a:rPr>
              <a:t>2010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90643" y="273814"/>
            <a:ext cx="9069355" cy="1456267"/>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5200" cap="none" dirty="0" smtClean="0">
                <a:solidFill>
                  <a:srgbClr val="FFFF00"/>
                </a:solidFill>
              </a:rPr>
              <a:t>We Have a Chance!</a:t>
            </a:r>
            <a:endParaRPr lang="en-US" sz="5200" dirty="0"/>
          </a:p>
        </p:txBody>
      </p:sp>
      <p:sp>
        <p:nvSpPr>
          <p:cNvPr id="60418" name="Content Placeholder 4"/>
          <p:cNvSpPr>
            <a:spLocks noGrp="1"/>
          </p:cNvSpPr>
          <p:nvPr>
            <p:ph idx="1"/>
          </p:nvPr>
        </p:nvSpPr>
        <p:spPr>
          <a:xfrm>
            <a:off x="321271" y="1580790"/>
            <a:ext cx="8502781" cy="4045568"/>
          </a:xfrm>
        </p:spPr>
        <p:txBody>
          <a:bodyPr anchor="t">
            <a:normAutofit/>
          </a:bodyPr>
          <a:lstStyle/>
          <a:p>
            <a:pPr lvl="0"/>
            <a:r>
              <a:rPr lang="en-US" sz="4400" dirty="0"/>
              <a:t>The real causes of rising inequality are in </a:t>
            </a:r>
            <a:r>
              <a:rPr lang="en-US" sz="4400" dirty="0" smtClean="0"/>
              <a:t>our politics, so </a:t>
            </a:r>
            <a:endParaRPr lang="en-US" sz="4400" dirty="0"/>
          </a:p>
          <a:p>
            <a:pPr lvl="0"/>
            <a:r>
              <a:rPr lang="en-US" sz="4400" dirty="0"/>
              <a:t>t</a:t>
            </a:r>
            <a:r>
              <a:rPr lang="en-US" sz="4400" dirty="0" smtClean="0"/>
              <a:t>hey </a:t>
            </a:r>
            <a:r>
              <a:rPr lang="en-US" sz="4400" dirty="0"/>
              <a:t>are in our </a:t>
            </a:r>
            <a:r>
              <a:rPr lang="en-US" sz="4400" dirty="0" smtClean="0"/>
              <a:t>beliefs</a:t>
            </a:r>
            <a:endParaRPr lang="en-US" sz="4400" dirty="0"/>
          </a:p>
          <a:p>
            <a:r>
              <a:rPr lang="en-US" sz="4400" dirty="0">
                <a:solidFill>
                  <a:srgbClr val="FFFF00"/>
                </a:solidFill>
              </a:rPr>
              <a:t>a</a:t>
            </a:r>
            <a:r>
              <a:rPr lang="en-US" sz="4400" dirty="0" smtClean="0">
                <a:solidFill>
                  <a:srgbClr val="FFFF00"/>
                </a:solidFill>
              </a:rPr>
              <a:t>nd</a:t>
            </a:r>
            <a:r>
              <a:rPr lang="en-US" sz="4400" dirty="0" smtClean="0"/>
              <a:t> in our </a:t>
            </a:r>
            <a:r>
              <a:rPr lang="en-US" sz="4400" dirty="0"/>
              <a:t>control</a:t>
            </a:r>
          </a:p>
          <a:p>
            <a:pPr lvl="0"/>
            <a:r>
              <a:rPr lang="en-US" sz="4400" dirty="0" smtClean="0">
                <a:solidFill>
                  <a:srgbClr val="FFFF00"/>
                </a:solidFill>
              </a:rPr>
              <a:t>Not</a:t>
            </a:r>
            <a:r>
              <a:rPr lang="en-US" sz="4400" dirty="0" smtClean="0"/>
              <a:t> </a:t>
            </a:r>
            <a:r>
              <a:rPr lang="en-US" sz="4400" dirty="0"/>
              <a:t>in inexorable </a:t>
            </a:r>
            <a:r>
              <a:rPr lang="en-US" sz="4400" dirty="0" smtClean="0"/>
              <a:t>forces</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062135"/>
            <a:ext cx="8229600" cy="5105400"/>
          </a:xfrm>
        </p:spPr>
        <p:txBody>
          <a:bodyPr>
            <a:normAutofit fontScale="92500" lnSpcReduction="10000"/>
          </a:bodyPr>
          <a:lstStyle/>
          <a:p>
            <a:pPr>
              <a:spcBef>
                <a:spcPts val="100"/>
              </a:spcBef>
              <a:spcAft>
                <a:spcPts val="1800"/>
              </a:spcAft>
              <a:buFont typeface="Wingdings" pitchFamily="2" charset="2"/>
              <a:buChar char="§"/>
            </a:pPr>
            <a:endParaRPr lang="en-US" altLang="en-US" i="1" dirty="0" smtClean="0">
              <a:solidFill>
                <a:srgbClr val="002060"/>
              </a:solidFill>
            </a:endParaRPr>
          </a:p>
          <a:p>
            <a:pPr>
              <a:spcBef>
                <a:spcPts val="100"/>
              </a:spcBef>
              <a:spcAft>
                <a:spcPts val="1800"/>
              </a:spcAft>
            </a:pPr>
            <a:r>
              <a:rPr lang="en-US" altLang="en-US" sz="4800" dirty="0" smtClean="0"/>
              <a:t>Limit lobbying and campaign contributions</a:t>
            </a:r>
          </a:p>
          <a:p>
            <a:pPr>
              <a:spcBef>
                <a:spcPts val="100"/>
              </a:spcBef>
              <a:spcAft>
                <a:spcPts val="1800"/>
              </a:spcAft>
            </a:pPr>
            <a:r>
              <a:rPr lang="en-US" altLang="en-US" sz="4800" dirty="0" smtClean="0"/>
              <a:t>Increase the power of  common citizens</a:t>
            </a:r>
          </a:p>
          <a:p>
            <a:pPr>
              <a:spcBef>
                <a:spcPts val="100"/>
              </a:spcBef>
              <a:spcAft>
                <a:spcPts val="1800"/>
              </a:spcAft>
            </a:pPr>
            <a:r>
              <a:rPr lang="en-US" altLang="en-US" sz="4800" dirty="0" smtClean="0"/>
              <a:t>Organize common citizens for a long-haul struggle</a:t>
            </a:r>
          </a:p>
          <a:p>
            <a:pPr>
              <a:spcBef>
                <a:spcPts val="100"/>
              </a:spcBef>
              <a:spcAft>
                <a:spcPts val="1800"/>
              </a:spcAft>
            </a:pPr>
            <a:endParaRPr lang="en-US" altLang="en-US" sz="4800" dirty="0" smtClean="0"/>
          </a:p>
        </p:txBody>
      </p:sp>
      <p:sp>
        <p:nvSpPr>
          <p:cNvPr id="5" name="Title 1"/>
          <p:cNvSpPr txBox="1">
            <a:spLocks/>
          </p:cNvSpPr>
          <p:nvPr/>
        </p:nvSpPr>
        <p:spPr>
          <a:xfrm>
            <a:off x="457200" y="152400"/>
            <a:ext cx="8229600" cy="838200"/>
          </a:xfrm>
          <a:prstGeom prst="rect">
            <a:avLst/>
          </a:prstGeom>
          <a:noFill/>
        </p:spPr>
        <p:style>
          <a:lnRef idx="0">
            <a:schemeClr val="accent2"/>
          </a:lnRef>
          <a:fillRef idx="3">
            <a:schemeClr val="accent2"/>
          </a:fillRef>
          <a:effectRef idx="3">
            <a:schemeClr val="accent2"/>
          </a:effectRef>
          <a:fontRef idx="minor">
            <a:schemeClr val="lt1"/>
          </a:fontRef>
        </p:style>
        <p:txBody>
          <a:bodyPr anchor="ctr">
            <a:noAutofit/>
          </a:bodyPr>
          <a:lstStyle/>
          <a:p>
            <a:pPr fontAlgn="auto">
              <a:spcAft>
                <a:spcPts val="0"/>
              </a:spcAft>
              <a:defRPr/>
            </a:pPr>
            <a:r>
              <a:rPr lang="en-US" sz="5400" dirty="0"/>
              <a:t/>
            </a:r>
            <a:br>
              <a:rPr lang="en-US" sz="5400" dirty="0"/>
            </a:br>
            <a:r>
              <a:rPr lang="en-US" sz="5400" dirty="0">
                <a:solidFill>
                  <a:srgbClr val="FFFF00"/>
                </a:solidFill>
              </a:rPr>
              <a:t>What </a:t>
            </a:r>
            <a:r>
              <a:rPr lang="en-US" sz="5400" dirty="0" smtClean="0">
                <a:solidFill>
                  <a:srgbClr val="FFFF00"/>
                </a:solidFill>
              </a:rPr>
              <a:t>Should Happen?</a:t>
            </a:r>
            <a:r>
              <a:rPr lang="en-US" sz="5400" dirty="0"/>
              <a:t/>
            </a:r>
            <a:br>
              <a:rPr lang="en-US" sz="5400" dirty="0"/>
            </a:br>
            <a:endParaRPr lang="en-US" sz="5400" dirty="0"/>
          </a:p>
        </p:txBody>
      </p:sp>
    </p:spTree>
    <p:extLst>
      <p:ext uri="{BB962C8B-B14F-4D97-AF65-F5344CB8AC3E}">
        <p14:creationId xmlns:p14="http://schemas.microsoft.com/office/powerpoint/2010/main" val="269774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564" y="1136779"/>
            <a:ext cx="8686800" cy="5861180"/>
          </a:xfrm>
        </p:spPr>
        <p:txBody>
          <a:bodyPr anchor="t" anchorCtr="0"/>
          <a:lstStyle/>
          <a:p>
            <a:pPr lvl="0"/>
            <a:r>
              <a:rPr lang="en-US" sz="4800" dirty="0"/>
              <a:t>Learn, share, teach</a:t>
            </a:r>
          </a:p>
          <a:p>
            <a:pPr lvl="0"/>
            <a:r>
              <a:rPr lang="en-US" sz="4800" dirty="0"/>
              <a:t>Make your views known</a:t>
            </a:r>
          </a:p>
          <a:p>
            <a:pPr lvl="0"/>
            <a:r>
              <a:rPr lang="en-US" sz="4800" dirty="0"/>
              <a:t>Join with others</a:t>
            </a:r>
          </a:p>
          <a:p>
            <a:pPr lvl="0"/>
            <a:r>
              <a:rPr lang="en-US" sz="4800" dirty="0"/>
              <a:t>Challenge money in </a:t>
            </a:r>
            <a:r>
              <a:rPr lang="en-US" sz="4800" dirty="0" smtClean="0"/>
              <a:t>politics</a:t>
            </a:r>
          </a:p>
          <a:p>
            <a:pPr lvl="1"/>
            <a:r>
              <a:rPr lang="en-US" sz="4600" dirty="0" smtClean="0">
                <a:solidFill>
                  <a:srgbClr val="FFFF00"/>
                </a:solidFill>
              </a:rPr>
              <a:t>If you can’t stop it, expose it</a:t>
            </a:r>
          </a:p>
        </p:txBody>
      </p:sp>
      <p:sp>
        <p:nvSpPr>
          <p:cNvPr id="5" name="Title 1"/>
          <p:cNvSpPr txBox="1">
            <a:spLocks/>
          </p:cNvSpPr>
          <p:nvPr/>
        </p:nvSpPr>
        <p:spPr>
          <a:xfrm>
            <a:off x="354564" y="217714"/>
            <a:ext cx="6148873" cy="838200"/>
          </a:xfrm>
          <a:prstGeom prst="rect">
            <a:avLst/>
          </a:prstGeom>
          <a:noFill/>
        </p:spPr>
        <p:style>
          <a:lnRef idx="0">
            <a:schemeClr val="accent2"/>
          </a:lnRef>
          <a:fillRef idx="3">
            <a:schemeClr val="accent2"/>
          </a:fillRef>
          <a:effectRef idx="3">
            <a:schemeClr val="accent2"/>
          </a:effectRef>
          <a:fontRef idx="minor">
            <a:schemeClr val="lt1"/>
          </a:fontRef>
        </p:style>
        <p:txBody>
          <a:bodyPr anchor="ctr">
            <a:normAutofit fontScale="25000" lnSpcReduction="20000"/>
          </a:bodyPr>
          <a:lstStyle/>
          <a:p>
            <a:pPr fontAlgn="auto">
              <a:spcAft>
                <a:spcPts val="0"/>
              </a:spcAft>
              <a:defRPr/>
            </a:pPr>
            <a:r>
              <a:rPr lang="en-US" sz="4400" b="1" dirty="0"/>
              <a:t/>
            </a:r>
            <a:br>
              <a:rPr lang="en-US" sz="4400" b="1" dirty="0"/>
            </a:br>
            <a:r>
              <a:rPr lang="en-US" sz="21600" dirty="0">
                <a:solidFill>
                  <a:srgbClr val="FFFF00"/>
                </a:solidFill>
              </a:rPr>
              <a:t>What </a:t>
            </a:r>
            <a:r>
              <a:rPr lang="en-US" sz="21600" dirty="0" smtClean="0">
                <a:solidFill>
                  <a:srgbClr val="FFFF00"/>
                </a:solidFill>
              </a:rPr>
              <a:t>Can </a:t>
            </a:r>
            <a:r>
              <a:rPr lang="en-US" sz="21600" dirty="0">
                <a:solidFill>
                  <a:srgbClr val="FFFF00"/>
                </a:solidFill>
              </a:rPr>
              <a:t>W</a:t>
            </a:r>
            <a:r>
              <a:rPr lang="en-US" sz="21600" dirty="0" smtClean="0">
                <a:solidFill>
                  <a:srgbClr val="FFFF00"/>
                </a:solidFill>
              </a:rPr>
              <a:t>e </a:t>
            </a:r>
            <a:r>
              <a:rPr lang="en-US" sz="21600" dirty="0">
                <a:solidFill>
                  <a:srgbClr val="FFFF00"/>
                </a:solidFill>
              </a:rPr>
              <a:t>D</a:t>
            </a:r>
            <a:r>
              <a:rPr lang="en-US" sz="21600" dirty="0" smtClean="0">
                <a:solidFill>
                  <a:srgbClr val="FFFF00"/>
                </a:solidFill>
              </a:rPr>
              <a:t>o</a:t>
            </a:r>
            <a:r>
              <a:rPr lang="en-US" sz="21600" dirty="0">
                <a:solidFill>
                  <a:srgbClr val="FFFF00"/>
                </a:solidFill>
              </a:rPr>
              <a:t>?</a:t>
            </a:r>
            <a:r>
              <a:rPr lang="en-US" sz="4400" b="1" dirty="0"/>
              <a:t/>
            </a:r>
            <a:br>
              <a:rPr lang="en-US" sz="4400" b="1" dirty="0"/>
            </a:b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066800"/>
          </a:xfrm>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4000" b="1" dirty="0" smtClean="0"/>
              <a:t>Living in a Mythical Country</a:t>
            </a:r>
            <a:endParaRPr lang="en-US" sz="4000" b="1" dirty="0"/>
          </a:p>
        </p:txBody>
      </p:sp>
      <p:pic>
        <p:nvPicPr>
          <p:cNvPr id="1843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2209800"/>
            <a:ext cx="3810000" cy="2590800"/>
          </a:xfrm>
        </p:spPr>
      </p:pic>
      <p:sp>
        <p:nvSpPr>
          <p:cNvPr id="5" name="Content Placeholder 4"/>
          <p:cNvSpPr>
            <a:spLocks noGrp="1"/>
          </p:cNvSpPr>
          <p:nvPr>
            <p:ph sz="half" idx="2"/>
          </p:nvPr>
        </p:nvSpPr>
        <p:spPr>
          <a:xfrm>
            <a:off x="4648200" y="2057400"/>
            <a:ext cx="4038600" cy="4525963"/>
          </a:xfrm>
        </p:spPr>
        <p:txBody>
          <a:bodyPr rtlCol="0">
            <a:normAutofit/>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smtClean="0"/>
          </a:p>
        </p:txBody>
      </p:sp>
      <p:pic>
        <p:nvPicPr>
          <p:cNvPr id="184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433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19200" y="5486400"/>
            <a:ext cx="24384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1"/>
                </a:solidFill>
              </a:rPr>
              <a:t>Not This</a:t>
            </a:r>
          </a:p>
        </p:txBody>
      </p:sp>
    </p:spTree>
    <p:extLst>
      <p:ext uri="{BB962C8B-B14F-4D97-AF65-F5344CB8AC3E}">
        <p14:creationId xmlns:p14="http://schemas.microsoft.com/office/powerpoint/2010/main" val="308758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282306" y="0"/>
            <a:ext cx="8698089" cy="1456267"/>
          </a:xfrm>
          <a:noFill/>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sz="5400" cap="none" dirty="0" smtClean="0">
                <a:solidFill>
                  <a:srgbClr val="FFFF00"/>
                </a:solidFill>
              </a:rPr>
              <a:t>Is It Hopeless?</a:t>
            </a:r>
            <a:endParaRPr lang="en-US" sz="5400" cap="none" dirty="0"/>
          </a:p>
        </p:txBody>
      </p:sp>
      <p:sp>
        <p:nvSpPr>
          <p:cNvPr id="60418" name="Content Placeholder 4"/>
          <p:cNvSpPr>
            <a:spLocks noGrp="1"/>
          </p:cNvSpPr>
          <p:nvPr>
            <p:ph idx="1"/>
          </p:nvPr>
        </p:nvSpPr>
        <p:spPr>
          <a:xfrm>
            <a:off x="379959" y="1291541"/>
            <a:ext cx="8502781" cy="5043944"/>
          </a:xfrm>
        </p:spPr>
        <p:txBody>
          <a:bodyPr anchor="t">
            <a:normAutofit/>
          </a:bodyPr>
          <a:lstStyle/>
          <a:p>
            <a:pPr lvl="0"/>
            <a:r>
              <a:rPr lang="en-US" sz="4400" dirty="0" smtClean="0"/>
              <a:t>How much did PACs raise for Trump and Sanders this year?</a:t>
            </a:r>
          </a:p>
          <a:p>
            <a:pPr lvl="0"/>
            <a:r>
              <a:rPr lang="en-US" sz="4400" dirty="0" smtClean="0"/>
              <a:t>How well did they do?</a:t>
            </a:r>
          </a:p>
          <a:p>
            <a:pPr lvl="0"/>
            <a:r>
              <a:rPr lang="en-US" sz="4400" dirty="0" smtClean="0"/>
              <a:t>As time goes by, money will be less potent in politics</a:t>
            </a:r>
            <a:endParaRPr lang="en-US" sz="4400" dirty="0"/>
          </a:p>
        </p:txBody>
      </p:sp>
    </p:spTree>
    <p:extLst>
      <p:ext uri="{BB962C8B-B14F-4D97-AF65-F5344CB8AC3E}">
        <p14:creationId xmlns:p14="http://schemas.microsoft.com/office/powerpoint/2010/main" val="117007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0" y="274638"/>
            <a:ext cx="9381067" cy="944562"/>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5400" cap="none" dirty="0" smtClean="0">
                <a:solidFill>
                  <a:srgbClr val="FFFF00"/>
                </a:solidFill>
              </a:rPr>
              <a:t>Good News--We Are Waking Up! </a:t>
            </a:r>
            <a:endParaRPr lang="en-US" sz="5400" cap="none" dirty="0">
              <a:solidFill>
                <a:srgbClr val="FFFF00"/>
              </a:solidFill>
            </a:endParaRPr>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28182" y="1219200"/>
            <a:ext cx="5735462" cy="5605111"/>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8200"/>
          </a:xfrm>
          <a:noFill/>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en-US" sz="6000" cap="none" dirty="0" smtClean="0">
                <a:solidFill>
                  <a:srgbClr val="FFFF00"/>
                </a:solidFill>
              </a:rPr>
              <a:t>Income Inequality</a:t>
            </a:r>
            <a:endParaRPr lang="en-US" sz="6000" cap="none" dirty="0">
              <a:solidFill>
                <a:srgbClr val="FFFF00"/>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95400"/>
            <a:ext cx="8077200" cy="4830763"/>
          </a:xfrm>
        </p:spPr>
      </p:pic>
    </p:spTree>
    <p:extLst>
      <p:ext uri="{BB962C8B-B14F-4D97-AF65-F5344CB8AC3E}">
        <p14:creationId xmlns:p14="http://schemas.microsoft.com/office/powerpoint/2010/main" val="193195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rmAutofit fontScale="85000" lnSpcReduction="10000"/>
          </a:bodyPr>
          <a:lstStyle/>
          <a:p>
            <a:r>
              <a:rPr lang="en-US" sz="4800" dirty="0" smtClean="0">
                <a:solidFill>
                  <a:srgbClr val="FFFF00"/>
                </a:solidFill>
              </a:rPr>
              <a:t>Financial Services for the Underbanked</a:t>
            </a:r>
            <a:endParaRPr lang="en-US" sz="4800" dirty="0">
              <a:solidFill>
                <a:srgbClr val="FFFF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215" y="1296715"/>
            <a:ext cx="8252462" cy="4566203"/>
          </a:xfrm>
        </p:spPr>
      </p:pic>
    </p:spTree>
    <p:extLst>
      <p:ext uri="{BB962C8B-B14F-4D97-AF65-F5344CB8AC3E}">
        <p14:creationId xmlns:p14="http://schemas.microsoft.com/office/powerpoint/2010/main" val="231921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43455" y="284218"/>
            <a:ext cx="5431221" cy="1016438"/>
          </a:xfrm>
        </p:spPr>
        <p:txBody>
          <a:bodyPr>
            <a:normAutofit/>
          </a:bodyPr>
          <a:lstStyle/>
          <a:p>
            <a:r>
              <a:rPr lang="en-US" sz="4800" dirty="0" smtClean="0">
                <a:solidFill>
                  <a:srgbClr val="FFFF00"/>
                </a:solidFill>
              </a:rPr>
              <a:t>Payday Loans</a:t>
            </a:r>
            <a:endParaRPr lang="en-US" sz="4800" dirty="0">
              <a:solidFill>
                <a:srgbClr val="FFFF00"/>
              </a:solidFill>
            </a:endParaRPr>
          </a:p>
        </p:txBody>
      </p:sp>
      <p:sp>
        <p:nvSpPr>
          <p:cNvPr id="6" name="Text Placeholder 3"/>
          <p:cNvSpPr>
            <a:spLocks noGrp="1"/>
          </p:cNvSpPr>
          <p:nvPr>
            <p:ph idx="1"/>
          </p:nvPr>
        </p:nvSpPr>
        <p:spPr>
          <a:xfrm>
            <a:off x="457200" y="1287209"/>
            <a:ext cx="8540044" cy="5260347"/>
          </a:xfrm>
        </p:spPr>
        <p:txBody>
          <a:bodyPr>
            <a:normAutofit fontScale="92500" lnSpcReduction="20000"/>
          </a:bodyPr>
          <a:lstStyle/>
          <a:p>
            <a:r>
              <a:rPr lang="en-US" sz="4200" dirty="0" smtClean="0"/>
              <a:t>To </a:t>
            </a:r>
            <a:r>
              <a:rPr lang="en-US" sz="4200" dirty="0"/>
              <a:t>borrow $300 from a payday lender, </a:t>
            </a:r>
            <a:endParaRPr lang="en-US" sz="4200" dirty="0" smtClean="0"/>
          </a:p>
          <a:p>
            <a:pPr lvl="1"/>
            <a:r>
              <a:rPr lang="en-US" sz="4200" dirty="0"/>
              <a:t>Y</a:t>
            </a:r>
            <a:r>
              <a:rPr lang="en-US" sz="4200" dirty="0" smtClean="0"/>
              <a:t>ou </a:t>
            </a:r>
            <a:r>
              <a:rPr lang="en-US" sz="4200" dirty="0"/>
              <a:t>pay a </a:t>
            </a:r>
            <a:r>
              <a:rPr lang="en-US" sz="4200" dirty="0" smtClean="0"/>
              <a:t>fee $20 </a:t>
            </a:r>
            <a:r>
              <a:rPr lang="en-US" sz="4200" dirty="0"/>
              <a:t>per $</a:t>
            </a:r>
            <a:r>
              <a:rPr lang="en-US" sz="4200" dirty="0" smtClean="0"/>
              <a:t>100</a:t>
            </a:r>
          </a:p>
          <a:p>
            <a:r>
              <a:rPr lang="en-US" sz="4200" dirty="0" smtClean="0"/>
              <a:t>If you can’t pay in two weeks, </a:t>
            </a:r>
          </a:p>
          <a:p>
            <a:pPr lvl="1"/>
            <a:r>
              <a:rPr lang="en-US" sz="4200" dirty="0" smtClean="0"/>
              <a:t>you pay </a:t>
            </a:r>
            <a:r>
              <a:rPr lang="en-US" sz="4200" dirty="0"/>
              <a:t>another $</a:t>
            </a:r>
            <a:r>
              <a:rPr lang="en-US" sz="4200" dirty="0" smtClean="0"/>
              <a:t>60 to roll </a:t>
            </a:r>
            <a:r>
              <a:rPr lang="en-US" sz="4200" dirty="0"/>
              <a:t>the loan </a:t>
            </a:r>
            <a:r>
              <a:rPr lang="en-US" sz="4200" dirty="0" smtClean="0"/>
              <a:t>over</a:t>
            </a:r>
          </a:p>
          <a:p>
            <a:r>
              <a:rPr lang="en-US" sz="4200" dirty="0" smtClean="0"/>
              <a:t>That’s 520% interest (APR)</a:t>
            </a:r>
          </a:p>
          <a:p>
            <a:r>
              <a:rPr lang="en-US" sz="4200" u="sng" dirty="0" smtClean="0"/>
              <a:t>Alabama Appleseed</a:t>
            </a:r>
            <a:r>
              <a:rPr lang="en-US" sz="4200" dirty="0"/>
              <a:t> </a:t>
            </a:r>
            <a:r>
              <a:rPr lang="en-US" sz="4200" dirty="0" smtClean="0"/>
              <a:t>says </a:t>
            </a:r>
            <a:r>
              <a:rPr lang="en-US" sz="4200" dirty="0"/>
              <a:t>the average payday borrower pays </a:t>
            </a:r>
            <a:r>
              <a:rPr lang="en-US" sz="4200" b="1" u="sng" dirty="0"/>
              <a:t>37 percent</a:t>
            </a:r>
            <a:r>
              <a:rPr lang="en-US" sz="4200" dirty="0"/>
              <a:t> of his or her income to the lender.</a:t>
            </a:r>
          </a:p>
          <a:p>
            <a:endParaRPr lang="en-US" dirty="0">
              <a:solidFill>
                <a:schemeClr val="bg1"/>
              </a:solidFill>
            </a:endParaRPr>
          </a:p>
        </p:txBody>
      </p:sp>
    </p:spTree>
    <p:extLst>
      <p:ext uri="{BB962C8B-B14F-4D97-AF65-F5344CB8AC3E}">
        <p14:creationId xmlns:p14="http://schemas.microsoft.com/office/powerpoint/2010/main" val="158411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2"/>
            <a:ext cx="7772400" cy="982132"/>
          </a:xfrm>
        </p:spPr>
        <p:txBody>
          <a:bodyPr/>
          <a:lstStyle/>
          <a:p>
            <a:r>
              <a:rPr lang="en-US" sz="4400" dirty="0">
                <a:solidFill>
                  <a:srgbClr val="FFFF00"/>
                </a:solidFill>
              </a:rPr>
              <a:t>Tax Refund </a:t>
            </a:r>
            <a:r>
              <a:rPr lang="en-US" sz="4400" dirty="0" smtClean="0">
                <a:solidFill>
                  <a:srgbClr val="FFFF00"/>
                </a:solidFill>
              </a:rPr>
              <a:t>Anticipation</a:t>
            </a:r>
            <a:endParaRPr lang="en-US" sz="4400" dirty="0">
              <a:solidFill>
                <a:srgbClr val="FFFF00"/>
              </a:solidFill>
            </a:endParaRPr>
          </a:p>
        </p:txBody>
      </p:sp>
      <p:sp>
        <p:nvSpPr>
          <p:cNvPr id="4" name="Text Placeholder 3"/>
          <p:cNvSpPr>
            <a:spLocks noGrp="1"/>
          </p:cNvSpPr>
          <p:nvPr>
            <p:ph idx="1"/>
          </p:nvPr>
        </p:nvSpPr>
        <p:spPr>
          <a:xfrm>
            <a:off x="316089" y="1715912"/>
            <a:ext cx="8410222" cy="4436534"/>
          </a:xfrm>
        </p:spPr>
        <p:txBody>
          <a:bodyPr>
            <a:noAutofit/>
          </a:bodyPr>
          <a:lstStyle/>
          <a:p>
            <a:r>
              <a:rPr lang="en-US" sz="3600" dirty="0"/>
              <a:t>Tax </a:t>
            </a:r>
            <a:r>
              <a:rPr lang="en-US" sz="3600" dirty="0" smtClean="0"/>
              <a:t>preparers no longer offer “refund </a:t>
            </a:r>
            <a:r>
              <a:rPr lang="en-US" sz="3600" dirty="0"/>
              <a:t>anticipation </a:t>
            </a:r>
            <a:r>
              <a:rPr lang="en-US" sz="3600" dirty="0" smtClean="0"/>
              <a:t>loans”</a:t>
            </a:r>
          </a:p>
          <a:p>
            <a:r>
              <a:rPr lang="en-US" sz="3600" dirty="0"/>
              <a:t>H&amp;R Block </a:t>
            </a:r>
            <a:r>
              <a:rPr lang="en-US" sz="3600" dirty="0" smtClean="0"/>
              <a:t>offers "</a:t>
            </a:r>
            <a:r>
              <a:rPr lang="en-US" sz="3600" dirty="0"/>
              <a:t>refund anticipation checks." </a:t>
            </a:r>
            <a:r>
              <a:rPr lang="en-US" sz="3600" dirty="0" smtClean="0"/>
              <a:t>-- </a:t>
            </a:r>
            <a:r>
              <a:rPr lang="en-US" sz="3600" dirty="0"/>
              <a:t>at a cost of $</a:t>
            </a:r>
            <a:r>
              <a:rPr lang="en-US" sz="3600" dirty="0" smtClean="0"/>
              <a:t>48</a:t>
            </a:r>
          </a:p>
          <a:p>
            <a:r>
              <a:rPr lang="en-US" sz="3600" dirty="0" smtClean="0"/>
              <a:t>The taxpayer does not know the preparer’s fee until the end</a:t>
            </a:r>
          </a:p>
          <a:p>
            <a:r>
              <a:rPr lang="en-US" sz="3600" dirty="0" smtClean="0"/>
              <a:t>A </a:t>
            </a:r>
            <a:r>
              <a:rPr lang="en-US" sz="3600" b="1" i="1" dirty="0"/>
              <a:t>paper</a:t>
            </a:r>
            <a:r>
              <a:rPr lang="en-US" sz="3600" dirty="0"/>
              <a:t> check </a:t>
            </a:r>
            <a:r>
              <a:rPr lang="en-US" sz="3600" dirty="0" smtClean="0"/>
              <a:t>costs another </a:t>
            </a:r>
            <a:r>
              <a:rPr lang="en-US" sz="3600" dirty="0"/>
              <a:t>$</a:t>
            </a:r>
            <a:r>
              <a:rPr lang="en-US" sz="3600" dirty="0" smtClean="0"/>
              <a:t>25</a:t>
            </a:r>
            <a:endParaRPr lang="en-US" sz="3600" dirty="0"/>
          </a:p>
        </p:txBody>
      </p:sp>
    </p:spTree>
    <p:extLst>
      <p:ext uri="{BB962C8B-B14F-4D97-AF65-F5344CB8AC3E}">
        <p14:creationId xmlns:p14="http://schemas.microsoft.com/office/powerpoint/2010/main" val="71785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24174"/>
            <a:ext cx="9200477" cy="57502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174"/>
            <a:ext cx="9201117" cy="3408511"/>
          </a:xfrm>
          <a:prstGeom prst="rect">
            <a:avLst/>
          </a:prstGeom>
        </p:spPr>
      </p:pic>
      <p:sp>
        <p:nvSpPr>
          <p:cNvPr id="8" name="Rectangle 7"/>
          <p:cNvSpPr/>
          <p:nvPr/>
        </p:nvSpPr>
        <p:spPr>
          <a:xfrm>
            <a:off x="4529363" y="1753890"/>
            <a:ext cx="4496696" cy="27969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Text Placeholder 3"/>
          <p:cNvSpPr>
            <a:spLocks noGrp="1"/>
          </p:cNvSpPr>
          <p:nvPr>
            <p:ph type="body" sz="half" idx="2"/>
          </p:nvPr>
        </p:nvSpPr>
        <p:spPr>
          <a:xfrm>
            <a:off x="843455" y="284218"/>
            <a:ext cx="5431221" cy="1016438"/>
          </a:xfrm>
        </p:spPr>
        <p:txBody>
          <a:bodyPr>
            <a:normAutofit/>
          </a:bodyPr>
          <a:lstStyle/>
          <a:p>
            <a:r>
              <a:rPr lang="en-US" sz="4800" dirty="0" smtClean="0">
                <a:solidFill>
                  <a:srgbClr val="FFFF00"/>
                </a:solidFill>
              </a:rPr>
              <a:t>Check Cashing</a:t>
            </a:r>
            <a:endParaRPr lang="en-US" sz="4800" dirty="0">
              <a:solidFill>
                <a:srgbClr val="FFFF00"/>
              </a:solidFill>
            </a:endParaRPr>
          </a:p>
        </p:txBody>
      </p:sp>
      <p:sp>
        <p:nvSpPr>
          <p:cNvPr id="12" name="Rectangle 11"/>
          <p:cNvSpPr/>
          <p:nvPr/>
        </p:nvSpPr>
        <p:spPr>
          <a:xfrm>
            <a:off x="-640" y="3981030"/>
            <a:ext cx="9179099" cy="45715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646" y="1124174"/>
            <a:ext cx="8117183" cy="6281154"/>
          </a:xfrm>
          <a:prstGeom prst="rect">
            <a:avLst/>
          </a:prstGeom>
        </p:spPr>
      </p:pic>
      <p:sp>
        <p:nvSpPr>
          <p:cNvPr id="11" name="Rectangle 10"/>
          <p:cNvSpPr/>
          <p:nvPr/>
        </p:nvSpPr>
        <p:spPr>
          <a:xfrm>
            <a:off x="1288777" y="5975041"/>
            <a:ext cx="6732494" cy="39624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0890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43455" y="284218"/>
            <a:ext cx="5431221" cy="1016438"/>
          </a:xfrm>
        </p:spPr>
        <p:txBody>
          <a:bodyPr>
            <a:normAutofit/>
          </a:bodyPr>
          <a:lstStyle/>
          <a:p>
            <a:r>
              <a:rPr lang="en-US" sz="4800" dirty="0" smtClean="0">
                <a:solidFill>
                  <a:srgbClr val="FFFF00"/>
                </a:solidFill>
              </a:rPr>
              <a:t>Bill Payment</a:t>
            </a:r>
            <a:endParaRPr lang="en-US" sz="48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758" y="0"/>
            <a:ext cx="5002306" cy="23087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4874"/>
            <a:ext cx="9144000" cy="5593976"/>
          </a:xfrm>
          <a:prstGeom prst="rect">
            <a:avLst/>
          </a:prstGeom>
        </p:spPr>
      </p:pic>
    </p:spTree>
    <p:extLst>
      <p:ext uri="{BB962C8B-B14F-4D97-AF65-F5344CB8AC3E}">
        <p14:creationId xmlns:p14="http://schemas.microsoft.com/office/powerpoint/2010/main" val="104831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Autofit/>
          </a:bodyPr>
          <a:lstStyle/>
          <a:p>
            <a:r>
              <a:rPr lang="en-US" sz="4800" dirty="0" smtClean="0">
                <a:solidFill>
                  <a:srgbClr val="FFFF00"/>
                </a:solidFill>
              </a:rPr>
              <a:t>Sub-Prime Auto Loans</a:t>
            </a:r>
            <a:endParaRPr lang="en-US" sz="4800" dirty="0">
              <a:solidFill>
                <a:srgbClr val="FFFF00"/>
              </a:solidFill>
            </a:endParaRPr>
          </a:p>
        </p:txBody>
      </p:sp>
      <p:sp>
        <p:nvSpPr>
          <p:cNvPr id="2" name="Content Placeholder 1"/>
          <p:cNvSpPr>
            <a:spLocks noGrp="1"/>
          </p:cNvSpPr>
          <p:nvPr>
            <p:ph idx="1"/>
          </p:nvPr>
        </p:nvSpPr>
        <p:spPr>
          <a:xfrm>
            <a:off x="547196" y="532163"/>
            <a:ext cx="8010936" cy="5853113"/>
          </a:xfrm>
        </p:spPr>
        <p:txBody>
          <a:bodyPr>
            <a:normAutofit/>
          </a:bodyPr>
          <a:lstStyle/>
          <a:p>
            <a:r>
              <a:rPr lang="en-US" sz="3600" dirty="0" smtClean="0"/>
              <a:t>For a $20,000 Auto Loan</a:t>
            </a:r>
          </a:p>
          <a:p>
            <a:pPr lvl="1"/>
            <a:r>
              <a:rPr lang="en-US" sz="3600" dirty="0" smtClean="0"/>
              <a:t>With “Good Credit” you pay 9.4%</a:t>
            </a:r>
          </a:p>
          <a:p>
            <a:pPr lvl="1"/>
            <a:r>
              <a:rPr lang="en-US" sz="3600" dirty="0" smtClean="0"/>
              <a:t>With “Poor </a:t>
            </a:r>
            <a:r>
              <a:rPr lang="en-US" sz="3600" dirty="0"/>
              <a:t>Credit” you pay </a:t>
            </a:r>
            <a:r>
              <a:rPr lang="en-US" sz="3600" dirty="0" smtClean="0"/>
              <a:t>14.8%</a:t>
            </a:r>
          </a:p>
          <a:p>
            <a:pPr lvl="1"/>
            <a:r>
              <a:rPr lang="en-US" sz="3600" dirty="0" smtClean="0"/>
              <a:t>Buy Here – Pay Here lots</a:t>
            </a:r>
          </a:p>
          <a:p>
            <a:pPr lvl="2"/>
            <a:r>
              <a:rPr lang="en-US" sz="3600" dirty="0" smtClean="0"/>
              <a:t>High Loan Rates</a:t>
            </a:r>
          </a:p>
          <a:p>
            <a:pPr lvl="2"/>
            <a:r>
              <a:rPr lang="en-US" sz="3600" dirty="0" smtClean="0"/>
              <a:t>The Cars Aren’t Good</a:t>
            </a:r>
          </a:p>
          <a:p>
            <a:pPr lvl="2"/>
            <a:r>
              <a:rPr lang="en-US" sz="3600" dirty="0"/>
              <a:t>Yo-Yo Loan </a:t>
            </a:r>
            <a:r>
              <a:rPr lang="en-US" sz="3600" dirty="0" smtClean="0"/>
              <a:t>Scams</a:t>
            </a:r>
            <a:endParaRPr lang="en-US" sz="3600" dirty="0"/>
          </a:p>
        </p:txBody>
      </p:sp>
    </p:spTree>
    <p:extLst>
      <p:ext uri="{BB962C8B-B14F-4D97-AF65-F5344CB8AC3E}">
        <p14:creationId xmlns:p14="http://schemas.microsoft.com/office/powerpoint/2010/main" val="272152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rmAutofit fontScale="85000" lnSpcReduction="10000"/>
          </a:bodyPr>
          <a:lstStyle/>
          <a:p>
            <a:r>
              <a:rPr lang="en-US" sz="4800" dirty="0" smtClean="0">
                <a:solidFill>
                  <a:srgbClr val="FFFF00"/>
                </a:solidFill>
              </a:rPr>
              <a:t>Financial Services for the Underbanked</a:t>
            </a:r>
            <a:endParaRPr lang="en-US" sz="4800" dirty="0">
              <a:solidFill>
                <a:srgbClr val="FFFF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8188"/>
            <a:ext cx="9240819" cy="5819654"/>
          </a:xfrm>
        </p:spPr>
      </p:pic>
    </p:spTree>
    <p:extLst>
      <p:ext uri="{BB962C8B-B14F-4D97-AF65-F5344CB8AC3E}">
        <p14:creationId xmlns:p14="http://schemas.microsoft.com/office/powerpoint/2010/main" val="342705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27649" name="Title 1"/>
          <p:cNvSpPr>
            <a:spLocks noGrp="1"/>
          </p:cNvSpPr>
          <p:nvPr>
            <p:ph type="title"/>
          </p:nvPr>
        </p:nvSpPr>
        <p:spPr>
          <a:xfrm>
            <a:off x="378177" y="0"/>
            <a:ext cx="8596489" cy="1456267"/>
          </a:xfrm>
        </p:spPr>
        <p:txBody>
          <a:bodyPr/>
          <a:lstStyle/>
          <a:p>
            <a:r>
              <a:rPr lang="en-US" altLang="en-US" sz="4400" b="1" cap="none" dirty="0" smtClean="0">
                <a:solidFill>
                  <a:srgbClr val="FFFF00"/>
                </a:solidFill>
              </a:rPr>
              <a:t>Top 10 % Income Share </a:t>
            </a:r>
            <a:r>
              <a:rPr lang="en-US" altLang="en-US" sz="4400" b="1" dirty="0" smtClean="0">
                <a:solidFill>
                  <a:srgbClr val="FFFF00"/>
                </a:solidFill>
              </a:rPr>
              <a:t>1917-2008</a:t>
            </a: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71600"/>
            <a:ext cx="7543800" cy="4830763"/>
          </a:xfrm>
        </p:spPr>
      </p:pic>
    </p:spTree>
    <p:extLst>
      <p:ext uri="{BB962C8B-B14F-4D97-AF65-F5344CB8AC3E}">
        <p14:creationId xmlns:p14="http://schemas.microsoft.com/office/powerpoint/2010/main" val="1051830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rmAutofit fontScale="92500" lnSpcReduction="20000"/>
          </a:bodyPr>
          <a:lstStyle/>
          <a:p>
            <a:r>
              <a:rPr lang="en-US" sz="4800" dirty="0" smtClean="0">
                <a:solidFill>
                  <a:srgbClr val="FFFF00"/>
                </a:solidFill>
              </a:rPr>
              <a:t>What’s the Answer?</a:t>
            </a:r>
            <a:endParaRPr lang="en-US" sz="4800" dirty="0">
              <a:solidFill>
                <a:srgbClr val="FFFF00"/>
              </a:solidFill>
            </a:endParaRPr>
          </a:p>
        </p:txBody>
      </p:sp>
      <p:sp>
        <p:nvSpPr>
          <p:cNvPr id="2" name="Content Placeholder 1"/>
          <p:cNvSpPr>
            <a:spLocks noGrp="1"/>
          </p:cNvSpPr>
          <p:nvPr>
            <p:ph idx="1"/>
          </p:nvPr>
        </p:nvSpPr>
        <p:spPr>
          <a:xfrm>
            <a:off x="719318" y="825675"/>
            <a:ext cx="7666691" cy="5853113"/>
          </a:xfrm>
        </p:spPr>
        <p:txBody>
          <a:bodyPr/>
          <a:lstStyle/>
          <a:p>
            <a:r>
              <a:rPr lang="en-US" sz="4000" dirty="0" smtClean="0"/>
              <a:t>How can People Break the Cycle?</a:t>
            </a:r>
          </a:p>
          <a:p>
            <a:pPr lvl="1"/>
            <a:r>
              <a:rPr lang="en-US" sz="4000" dirty="0" smtClean="0"/>
              <a:t>Saving $300 one time, and never spending it, can pay $150 a year for your lifetime</a:t>
            </a:r>
          </a:p>
          <a:p>
            <a:r>
              <a:rPr lang="en-US" sz="4000" dirty="0" smtClean="0"/>
              <a:t>Credit Unions</a:t>
            </a:r>
          </a:p>
          <a:p>
            <a:r>
              <a:rPr lang="en-US" sz="4000" dirty="0" smtClean="0"/>
              <a:t>Community Support</a:t>
            </a:r>
          </a:p>
          <a:p>
            <a:endParaRPr lang="en-US" dirty="0">
              <a:solidFill>
                <a:schemeClr val="bg1"/>
              </a:solidFill>
            </a:endParaRPr>
          </a:p>
        </p:txBody>
      </p:sp>
    </p:spTree>
    <p:extLst>
      <p:ext uri="{BB962C8B-B14F-4D97-AF65-F5344CB8AC3E}">
        <p14:creationId xmlns:p14="http://schemas.microsoft.com/office/powerpoint/2010/main" val="185232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966" y="284218"/>
            <a:ext cx="8795396" cy="683970"/>
          </a:xfrm>
        </p:spPr>
        <p:txBody>
          <a:bodyPr>
            <a:normAutofit fontScale="92500" lnSpcReduction="20000"/>
          </a:bodyPr>
          <a:lstStyle/>
          <a:p>
            <a:r>
              <a:rPr lang="en-US" sz="4800" dirty="0" smtClean="0">
                <a:solidFill>
                  <a:srgbClr val="FFFF00"/>
                </a:solidFill>
              </a:rPr>
              <a:t>Credit Unions</a:t>
            </a:r>
            <a:endParaRPr lang="en-US" sz="4800" dirty="0">
              <a:solidFill>
                <a:srgbClr val="FFFF00"/>
              </a:solidFill>
            </a:endParaRPr>
          </a:p>
        </p:txBody>
      </p:sp>
      <p:sp>
        <p:nvSpPr>
          <p:cNvPr id="5" name="TextBox 4"/>
          <p:cNvSpPr txBox="1"/>
          <p:nvPr/>
        </p:nvSpPr>
        <p:spPr>
          <a:xfrm>
            <a:off x="301216" y="1882589"/>
            <a:ext cx="8724450"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Non-profit </a:t>
            </a:r>
            <a:r>
              <a:rPr lang="en-US" sz="3600" dirty="0"/>
              <a:t>institutions </a:t>
            </a:r>
            <a:r>
              <a:rPr lang="en-US" sz="3600" dirty="0" smtClean="0"/>
              <a:t>that serve </a:t>
            </a:r>
            <a:r>
              <a:rPr lang="en-US" sz="3600" dirty="0"/>
              <a:t>the community. </a:t>
            </a:r>
            <a:endParaRPr lang="en-US" sz="3600" dirty="0" smtClean="0"/>
          </a:p>
          <a:p>
            <a:pPr marL="457200" indent="-457200">
              <a:buFont typeface="Arial" panose="020B0604020202020204" pitchFamily="34" charset="0"/>
              <a:buChar char="•"/>
            </a:pPr>
            <a:r>
              <a:rPr lang="en-US" sz="3600" dirty="0" smtClean="0"/>
              <a:t>National </a:t>
            </a:r>
            <a:r>
              <a:rPr lang="en-US" sz="3600" dirty="0"/>
              <a:t>Credit Union </a:t>
            </a:r>
            <a:r>
              <a:rPr lang="en-US" sz="3600" dirty="0" smtClean="0"/>
              <a:t>Foundation</a:t>
            </a:r>
          </a:p>
          <a:p>
            <a:pPr marL="914400" lvl="1" indent="-457200">
              <a:buFont typeface="Arial" panose="020B0604020202020204" pitchFamily="34" charset="0"/>
              <a:buChar char="•"/>
            </a:pPr>
            <a:r>
              <a:rPr lang="en-US" sz="3600" dirty="0" smtClean="0"/>
              <a:t>REAL </a:t>
            </a:r>
            <a:r>
              <a:rPr lang="en-US" sz="3600" dirty="0"/>
              <a:t>(“Relevant, Effective, Asset-building, Loyalty-producing”) Solutions </a:t>
            </a:r>
            <a:endParaRPr lang="en-US" sz="3600" dirty="0" smtClean="0"/>
          </a:p>
          <a:p>
            <a:pPr marL="914400" lvl="1" indent="-457200">
              <a:buFont typeface="Arial" panose="020B0604020202020204" pitchFamily="34" charset="0"/>
              <a:buChar char="•"/>
            </a:pPr>
            <a:r>
              <a:rPr lang="en-US" sz="3600" dirty="0" smtClean="0"/>
              <a:t>Affordable small-dollar </a:t>
            </a:r>
            <a:r>
              <a:rPr lang="en-US" sz="3600" dirty="0"/>
              <a:t>loan products to </a:t>
            </a:r>
            <a:r>
              <a:rPr lang="en-US" sz="3600" dirty="0" smtClean="0"/>
              <a:t>those with limited </a:t>
            </a:r>
            <a:r>
              <a:rPr lang="en-US" sz="3600" dirty="0"/>
              <a:t>assets.</a:t>
            </a:r>
            <a:r>
              <a:rPr lang="en-US" sz="3600" dirty="0">
                <a:solidFill>
                  <a:schemeClr val="bg1"/>
                </a:solidFill>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34" y="-15190"/>
            <a:ext cx="5647765" cy="1816144"/>
          </a:xfrm>
          <a:prstGeom prst="rect">
            <a:avLst/>
          </a:prstGeom>
        </p:spPr>
      </p:pic>
    </p:spTree>
    <p:extLst>
      <p:ext uri="{BB962C8B-B14F-4D97-AF65-F5344CB8AC3E}">
        <p14:creationId xmlns:p14="http://schemas.microsoft.com/office/powerpoint/2010/main" val="306187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423333" y="214490"/>
            <a:ext cx="8585199" cy="1140177"/>
          </a:xfrm>
        </p:spPr>
        <p:txBody>
          <a:bodyPr>
            <a:normAutofit/>
          </a:bodyPr>
          <a:lstStyle/>
          <a:p>
            <a:r>
              <a:rPr lang="en-US" altLang="en-US" sz="4000" b="1" dirty="0" smtClean="0">
                <a:solidFill>
                  <a:srgbClr val="FFFF00"/>
                </a:solidFill>
              </a:rPr>
              <a:t>Myth:  How Wealth is Distributed</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0" y="1727199"/>
            <a:ext cx="9221262" cy="3849511"/>
          </a:xfrm>
        </p:spPr>
      </p:pic>
      <p:sp>
        <p:nvSpPr>
          <p:cNvPr id="4" name="Rectangle 3"/>
          <p:cNvSpPr/>
          <p:nvPr/>
        </p:nvSpPr>
        <p:spPr>
          <a:xfrm>
            <a:off x="293158" y="1946187"/>
            <a:ext cx="6694664" cy="1045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i="1" dirty="0" smtClean="0">
                <a:solidFill>
                  <a:srgbClr val="FFFF00"/>
                </a:solidFill>
                <a:hlinkClick r:id="rId3"/>
              </a:rPr>
              <a:t>Video</a:t>
            </a:r>
            <a:endParaRPr lang="en-US" sz="3200" i="1" dirty="0">
              <a:solidFill>
                <a:srgbClr val="FFFF00"/>
              </a:solidFill>
            </a:endParaRPr>
          </a:p>
        </p:txBody>
      </p:sp>
      <p:sp>
        <p:nvSpPr>
          <p:cNvPr id="5" name="Rectangle 4"/>
          <p:cNvSpPr/>
          <p:nvPr/>
        </p:nvSpPr>
        <p:spPr>
          <a:xfrm>
            <a:off x="0" y="3939822"/>
            <a:ext cx="7303558" cy="163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423333" y="214490"/>
            <a:ext cx="8585199" cy="1140177"/>
          </a:xfrm>
        </p:spPr>
        <p:txBody>
          <a:bodyPr>
            <a:normAutofit/>
          </a:bodyPr>
          <a:lstStyle/>
          <a:p>
            <a:r>
              <a:rPr lang="en-US" altLang="en-US" sz="4000" b="1" dirty="0" smtClean="0">
                <a:solidFill>
                  <a:srgbClr val="FFFF00"/>
                </a:solidFill>
              </a:rPr>
              <a:t>Myth:  How Wealth is Distributed</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0" y="1727199"/>
            <a:ext cx="9221262" cy="3849511"/>
          </a:xfrm>
        </p:spPr>
      </p:pic>
      <p:sp>
        <p:nvSpPr>
          <p:cNvPr id="4" name="Rectangle 3"/>
          <p:cNvSpPr/>
          <p:nvPr/>
        </p:nvSpPr>
        <p:spPr>
          <a:xfrm>
            <a:off x="293158" y="1946187"/>
            <a:ext cx="6728532" cy="943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i="1" dirty="0">
                <a:solidFill>
                  <a:srgbClr val="FFFF00"/>
                </a:solidFill>
              </a:rPr>
              <a:t>What Americans </a:t>
            </a:r>
            <a:r>
              <a:rPr lang="en-US" sz="3200" i="1" dirty="0" smtClean="0">
                <a:solidFill>
                  <a:srgbClr val="FFFF00"/>
                </a:solidFill>
              </a:rPr>
              <a:t>Want it to Be</a:t>
            </a:r>
            <a:endParaRPr lang="en-US" sz="3200" i="1" dirty="0">
              <a:solidFill>
                <a:srgbClr val="FFFF00"/>
              </a:solidFill>
            </a:endParaRPr>
          </a:p>
        </p:txBody>
      </p:sp>
    </p:spTree>
    <p:extLst>
      <p:ext uri="{BB962C8B-B14F-4D97-AF65-F5344CB8AC3E}">
        <p14:creationId xmlns:p14="http://schemas.microsoft.com/office/powerpoint/2010/main" val="138240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423333" y="214490"/>
            <a:ext cx="8585199" cy="1140177"/>
          </a:xfrm>
        </p:spPr>
        <p:txBody>
          <a:bodyPr>
            <a:normAutofit/>
          </a:bodyPr>
          <a:lstStyle/>
          <a:p>
            <a:r>
              <a:rPr lang="en-US" altLang="en-US" sz="4000" b="1" dirty="0" smtClean="0">
                <a:solidFill>
                  <a:srgbClr val="FFFF00"/>
                </a:solidFill>
              </a:rPr>
              <a:t>Myth:  How Wealth is Distributed</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0" y="1727199"/>
            <a:ext cx="9221262" cy="3849511"/>
          </a:xfrm>
        </p:spPr>
      </p:pic>
      <p:sp>
        <p:nvSpPr>
          <p:cNvPr id="4" name="Rectangle 3"/>
          <p:cNvSpPr/>
          <p:nvPr/>
        </p:nvSpPr>
        <p:spPr>
          <a:xfrm>
            <a:off x="0" y="5576710"/>
            <a:ext cx="9144000" cy="128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i="1" dirty="0">
                <a:solidFill>
                  <a:srgbClr val="FFFF00"/>
                </a:solidFill>
              </a:rPr>
              <a:t>What </a:t>
            </a:r>
            <a:r>
              <a:rPr lang="en-US" sz="3200" i="1" dirty="0" smtClean="0">
                <a:solidFill>
                  <a:srgbClr val="FFFF00"/>
                </a:solidFill>
              </a:rPr>
              <a:t>the Distribution Actually Is</a:t>
            </a:r>
            <a:endParaRPr lang="en-US" sz="3200" i="1" dirty="0">
              <a:solidFill>
                <a:srgbClr val="FFFF00"/>
              </a:solidFill>
            </a:endParaRPr>
          </a:p>
        </p:txBody>
      </p:sp>
    </p:spTree>
    <p:extLst>
      <p:ext uri="{BB962C8B-B14F-4D97-AF65-F5344CB8AC3E}">
        <p14:creationId xmlns:p14="http://schemas.microsoft.com/office/powerpoint/2010/main" val="315866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0000D6"/>
            </a:gs>
            <a:gs pos="39000">
              <a:schemeClr val="bg1"/>
            </a:gs>
            <a:gs pos="69000">
              <a:srgbClr val="0000D6"/>
            </a:gs>
            <a:gs pos="100000">
              <a:schemeClr val="bg1"/>
            </a:gs>
          </a:gsLst>
          <a:lin ang="3000000" scaled="0"/>
          <a:tileRect/>
        </a:gradFill>
        <a:effectLst/>
      </p:bgPr>
    </p:bg>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270934"/>
            <a:ext cx="7772400" cy="990599"/>
          </a:xfrm>
        </p:spPr>
        <p:txBody>
          <a:bodyPr/>
          <a:lstStyle/>
          <a:p>
            <a:r>
              <a:rPr lang="en-US" altLang="en-US" sz="4800" b="1" dirty="0" smtClean="0">
                <a:solidFill>
                  <a:srgbClr val="FFFF00"/>
                </a:solidFill>
              </a:rPr>
              <a:t>Myth:  US is pretty equal</a:t>
            </a: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99382"/>
            <a:ext cx="9173227" cy="535861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4095</TotalTime>
  <Words>1638</Words>
  <Application>Microsoft Office PowerPoint</Application>
  <PresentationFormat>On-screen Show (4:3)</PresentationFormat>
  <Paragraphs>336</Paragraphs>
  <Slides>51</Slides>
  <Notes>11</Notes>
  <HiddenSlides>23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Black</vt:lpstr>
      <vt:lpstr>Calibri</vt:lpstr>
      <vt:lpstr>Calibri Light</vt:lpstr>
      <vt:lpstr>MS Reference Sans Serif</vt:lpstr>
      <vt:lpstr>Wingdings</vt:lpstr>
      <vt:lpstr>Celestial</vt:lpstr>
      <vt:lpstr>Income Inequality</vt:lpstr>
      <vt:lpstr>Seven Unitarian Principles</vt:lpstr>
      <vt:lpstr>How Is Wealth Distributed?</vt:lpstr>
      <vt:lpstr>Living in a Mythical Country</vt:lpstr>
      <vt:lpstr>Top 10 % Income Share 1917-2008</vt:lpstr>
      <vt:lpstr>Myth:  How Wealth is Distributed</vt:lpstr>
      <vt:lpstr>Myth:  How Wealth is Distributed</vt:lpstr>
      <vt:lpstr>Myth:  How Wealth is Distributed</vt:lpstr>
      <vt:lpstr>Myth:  US is pretty equal</vt:lpstr>
      <vt:lpstr>How About Economic Mobility?</vt:lpstr>
      <vt:lpstr>What’s  “Good” About Inequality?</vt:lpstr>
      <vt:lpstr>PowerPoint Presentation</vt:lpstr>
      <vt:lpstr> Morally repugnant </vt:lpstr>
      <vt:lpstr> Tearing Apart Our Social Fabric </vt:lpstr>
      <vt:lpstr>Undermines Citizenship </vt:lpstr>
      <vt:lpstr> The Rich are SO Rich!  </vt:lpstr>
      <vt:lpstr> It Corrupts Our Politics </vt:lpstr>
      <vt:lpstr>PowerPoint Presentation</vt:lpstr>
      <vt:lpstr>This is New in Recent History</vt:lpstr>
      <vt:lpstr>Hurting The Poor And Middle Class</vt:lpstr>
      <vt:lpstr>PowerPoint Presentation</vt:lpstr>
      <vt:lpstr>Why Is Inequality Worse?</vt:lpstr>
      <vt:lpstr>But Why Relatively Worse HERE?</vt:lpstr>
      <vt:lpstr>But Why Relatively Worse HERE?</vt:lpstr>
      <vt:lpstr>Why Is Inequality Worse NOW?</vt:lpstr>
      <vt:lpstr>Skills – Based Technology Change</vt:lpstr>
      <vt:lpstr>Why Is Inequality Worse NOW?</vt:lpstr>
      <vt:lpstr>Major Contributors to Rising Inequality</vt:lpstr>
      <vt:lpstr>PowerPoint Presentation</vt:lpstr>
      <vt:lpstr>PowerPoint Presentation</vt:lpstr>
      <vt:lpstr>PowerPoint Presentation</vt:lpstr>
      <vt:lpstr>PowerPoint Presentation</vt:lpstr>
      <vt:lpstr>Bush Tax Cuts Saved The 0.01%</vt:lpstr>
      <vt:lpstr>PowerPoint Presentation</vt:lpstr>
      <vt:lpstr>Why Has Inequality Gotten Worse?</vt:lpstr>
      <vt:lpstr>People Blame Big Government</vt:lpstr>
      <vt:lpstr>We Have a Chance!</vt:lpstr>
      <vt:lpstr>PowerPoint Presentation</vt:lpstr>
      <vt:lpstr>PowerPoint Presentation</vt:lpstr>
      <vt:lpstr>Is It Hopeless?</vt:lpstr>
      <vt:lpstr>Good News--We Are Waking Up! </vt:lpstr>
      <vt:lpstr>Income Inequality</vt:lpstr>
      <vt:lpstr>PowerPoint Presentation</vt:lpstr>
      <vt:lpstr>PowerPoint Presentation</vt:lpstr>
      <vt:lpstr>Tax Refund Anticipation</vt:lpstr>
      <vt:lpstr>PowerPoint Presentation</vt:lpstr>
      <vt:lpstr>PowerPoint Presentation</vt:lpstr>
      <vt:lpstr>PowerPoint Presentation</vt:lpstr>
      <vt:lpstr>PowerPoint Presentation</vt:lpstr>
      <vt:lpstr>PowerPoint Presentation</vt:lpstr>
      <vt:lpstr>PowerPoint Presentation</vt:lpstr>
    </vt:vector>
  </TitlesOfParts>
  <Company>Fairfax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Wasserman</dc:creator>
  <cp:lastModifiedBy>Chris Marlowe</cp:lastModifiedBy>
  <cp:revision>337</cp:revision>
  <dcterms:created xsi:type="dcterms:W3CDTF">2012-01-01T19:43:03Z</dcterms:created>
  <dcterms:modified xsi:type="dcterms:W3CDTF">2016-04-28T21:23:15Z</dcterms:modified>
</cp:coreProperties>
</file>